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Helvetica World" panose="020B0604020202020204" charset="-128"/>
      <p:regular r:id="rId28"/>
    </p:embeddedFont>
    <p:embeddedFont>
      <p:font typeface="Helvetica World Bold" panose="020B0604020202020204" charset="-128"/>
      <p:regular r:id="rId29"/>
    </p:embeddedFont>
    <p:embeddedFont>
      <p:font typeface="Canva Sans Bold" panose="020B0604020202020204" charset="0"/>
      <p:regular r:id="rId30"/>
    </p:embeddedFont>
    <p:embeddedFont>
      <p:font typeface="Garamond" panose="02020404030301010803" pitchFamily="18" charset="0"/>
      <p:regular r:id="rId31"/>
      <p:bold r:id="rId32"/>
      <p:italic r:id="rId33"/>
    </p:embeddedFont>
    <p:embeddedFont>
      <p:font typeface="Garamond Bold" panose="02020804030307010803" pitchFamily="18" charset="0"/>
      <p:regular r:id="rId34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7" d="100"/>
          <a:sy n="77" d="100"/>
        </p:scale>
        <p:origin x="72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•  Train/Test Split:</a:t>
            </a:r>
          </a:p>
          <a:p>
            <a:r>
              <a:rPr lang="en-US"/>
              <a:t>90% training, 10% test, stratified by label to preserve class distribution.</a:t>
            </a:r>
          </a:p>
          <a:p>
            <a:r>
              <a:rPr lang="en-US"/>
              <a:t>•  Environment:</a:t>
            </a:r>
          </a:p>
          <a:p>
            <a:r>
              <a:rPr lang="en-US"/>
              <a:t>Trained on Google Colab Pro using an L4 GPU (24GB VRAM).</a:t>
            </a:r>
          </a:p>
          <a:p>
            <a:r>
              <a:rPr lang="en-US"/>
              <a:t>•  Epochs:</a:t>
            </a:r>
          </a:p>
          <a:p>
            <a:r>
              <a:rPr lang="en-US"/>
              <a:t>Model trained over 125 epochs for convergence.</a:t>
            </a:r>
          </a:p>
          <a:p>
            <a:r>
              <a:rPr lang="en-US"/>
              <a:t>•  Training Flow:</a:t>
            </a:r>
          </a:p>
          <a:p>
            <a:r>
              <a:rPr lang="en-US"/>
              <a:t>Forward pass → Focal Loss → Backward pass → Weight update.</a:t>
            </a:r>
          </a:p>
          <a:p>
            <a:r>
              <a:rPr lang="en-US"/>
              <a:t>•  Class Imbalance:</a:t>
            </a:r>
          </a:p>
          <a:p>
            <a:r>
              <a:rPr lang="en-US"/>
              <a:t>WeightedRandomSampler used to oversample minority classes.</a:t>
            </a:r>
          </a:p>
          <a:p>
            <a:r>
              <a:rPr lang="en-US"/>
              <a:t>•  Callbacks:</a:t>
            </a:r>
          </a:p>
          <a:p>
            <a:r>
              <a:rPr lang="en-US"/>
              <a:t>EarlyStopping (prevent overfitting), ModelCheckpoint (save best model).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4.svg"/><Relationship Id="rId7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.svg"/><Relationship Id="rId7" Type="http://schemas.openxmlformats.org/officeDocument/2006/relationships/image" Target="../media/image3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4.svg"/><Relationship Id="rId7" Type="http://schemas.openxmlformats.org/officeDocument/2006/relationships/image" Target="../media/image3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youtu.be/aMvX3Vj3DY4" TargetMode="External"/><Relationship Id="rId4" Type="http://schemas.openxmlformats.org/officeDocument/2006/relationships/image" Target="../media/image32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.svg"/><Relationship Id="rId7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2207157" y="4983399"/>
            <a:ext cx="7024991" cy="3582211"/>
          </a:xfrm>
          <a:custGeom>
            <a:avLst/>
            <a:gdLst/>
            <a:ahLst/>
            <a:cxnLst/>
            <a:rect l="l" t="t" r="r" b="b"/>
            <a:pathLst>
              <a:path w="7024991" h="3582211">
                <a:moveTo>
                  <a:pt x="0" y="0"/>
                </a:moveTo>
                <a:lnTo>
                  <a:pt x="7024992" y="0"/>
                </a:lnTo>
                <a:lnTo>
                  <a:pt x="7024992" y="3582211"/>
                </a:lnTo>
                <a:lnTo>
                  <a:pt x="0" y="3582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961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028700" y="8621240"/>
            <a:ext cx="16434433" cy="0"/>
          </a:xfrm>
          <a:prstGeom prst="line">
            <a:avLst/>
          </a:prstGeom>
          <a:ln w="9525" cap="flat">
            <a:solidFill>
              <a:srgbClr val="C4EC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9152896" y="-26688"/>
            <a:ext cx="7024991" cy="7024991"/>
          </a:xfrm>
          <a:custGeom>
            <a:avLst/>
            <a:gdLst/>
            <a:ahLst/>
            <a:cxnLst/>
            <a:rect l="l" t="t" r="r" b="b"/>
            <a:pathLst>
              <a:path w="7024991" h="7024991">
                <a:moveTo>
                  <a:pt x="0" y="0"/>
                </a:moveTo>
                <a:lnTo>
                  <a:pt x="7024991" y="0"/>
                </a:lnTo>
                <a:lnTo>
                  <a:pt x="7024991" y="7024991"/>
                </a:lnTo>
                <a:lnTo>
                  <a:pt x="0" y="70249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54593" y="2336246"/>
            <a:ext cx="12266935" cy="5136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66"/>
              </a:lnSpc>
            </a:pPr>
            <a:r>
              <a:rPr lang="en-US" sz="11271" b="1" spc="-338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AI-DRIVEN THREAT DETECTION</a:t>
            </a:r>
          </a:p>
          <a:p>
            <a:pPr algn="l">
              <a:lnSpc>
                <a:spcPts val="8566"/>
              </a:lnSpc>
            </a:pPr>
            <a:r>
              <a:rPr lang="en-US" sz="11271" b="1" spc="-338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AND RESPONSE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9144000" y="2467903"/>
            <a:ext cx="8319133" cy="3633356"/>
          </a:xfrm>
          <a:custGeom>
            <a:avLst/>
            <a:gdLst/>
            <a:ahLst/>
            <a:cxnLst/>
            <a:rect l="l" t="t" r="r" b="b"/>
            <a:pathLst>
              <a:path w="8319133" h="3633356">
                <a:moveTo>
                  <a:pt x="8319133" y="0"/>
                </a:moveTo>
                <a:lnTo>
                  <a:pt x="0" y="0"/>
                </a:lnTo>
                <a:lnTo>
                  <a:pt x="0" y="3633356"/>
                </a:lnTo>
                <a:lnTo>
                  <a:pt x="8319133" y="3633356"/>
                </a:lnTo>
                <a:lnTo>
                  <a:pt x="8319133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0" y="-17163"/>
            <a:ext cx="6046734" cy="1505685"/>
          </a:xfrm>
          <a:custGeom>
            <a:avLst/>
            <a:gdLst/>
            <a:ahLst/>
            <a:cxnLst/>
            <a:rect l="l" t="t" r="r" b="b"/>
            <a:pathLst>
              <a:path w="6046734" h="1505685">
                <a:moveTo>
                  <a:pt x="0" y="0"/>
                </a:moveTo>
                <a:lnTo>
                  <a:pt x="6046734" y="0"/>
                </a:lnTo>
                <a:lnTo>
                  <a:pt x="6046734" y="1505684"/>
                </a:lnTo>
                <a:lnTo>
                  <a:pt x="0" y="15056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8932545"/>
            <a:ext cx="11592828" cy="1253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spc="-23">
                <a:solidFill>
                  <a:srgbClr val="C4ECFF"/>
                </a:solidFill>
                <a:latin typeface="Garamond"/>
                <a:ea typeface="Garamond"/>
                <a:cs typeface="Garamond"/>
                <a:sym typeface="Garamond"/>
              </a:rPr>
              <a:t>Alex Lappin, Sumayah Alomari, Bibhu Padyual, Josh Puyat, Mahi Khan, Hussam Al Bakhat</a:t>
            </a:r>
          </a:p>
          <a:p>
            <a:pPr algn="l">
              <a:lnSpc>
                <a:spcPts val="3359"/>
              </a:lnSpc>
            </a:pPr>
            <a:r>
              <a:rPr lang="en-US" sz="2399" spc="-23">
                <a:solidFill>
                  <a:srgbClr val="C4ECFF"/>
                </a:solidFill>
                <a:latin typeface="Garamond"/>
                <a:ea typeface="Garamond"/>
                <a:cs typeface="Garamond"/>
                <a:sym typeface="Garamond"/>
              </a:rPr>
              <a:t>Sponsor: Zhengdao Wang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spc="-23">
                <a:solidFill>
                  <a:srgbClr val="C4ECFF"/>
                </a:solidFill>
                <a:latin typeface="Garamond"/>
                <a:ea typeface="Garamond"/>
                <a:cs typeface="Garamond"/>
                <a:sym typeface="Garamond"/>
              </a:rPr>
              <a:t>Mentor: Alexandre Barreto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534904">
            <a:off x="1334967" y="3530627"/>
            <a:ext cx="5014424" cy="2556974"/>
          </a:xfrm>
          <a:custGeom>
            <a:avLst/>
            <a:gdLst/>
            <a:ahLst/>
            <a:cxnLst/>
            <a:rect l="l" t="t" r="r" b="b"/>
            <a:pathLst>
              <a:path w="5014424" h="2556974">
                <a:moveTo>
                  <a:pt x="0" y="0"/>
                </a:moveTo>
                <a:lnTo>
                  <a:pt x="5014424" y="0"/>
                </a:lnTo>
                <a:lnTo>
                  <a:pt x="5014424" y="2556974"/>
                </a:lnTo>
                <a:lnTo>
                  <a:pt x="0" y="25569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961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-1030481" y="6705602"/>
            <a:ext cx="10226299" cy="5214634"/>
          </a:xfrm>
          <a:custGeom>
            <a:avLst/>
            <a:gdLst/>
            <a:ahLst/>
            <a:cxnLst/>
            <a:rect l="l" t="t" r="r" b="b"/>
            <a:pathLst>
              <a:path w="10226299" h="5214634">
                <a:moveTo>
                  <a:pt x="0" y="0"/>
                </a:moveTo>
                <a:lnTo>
                  <a:pt x="10226299" y="0"/>
                </a:lnTo>
                <a:lnTo>
                  <a:pt x="10226299" y="5214633"/>
                </a:lnTo>
                <a:lnTo>
                  <a:pt x="0" y="5214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961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674915" y="0"/>
            <a:ext cx="7315200" cy="3364992"/>
          </a:xfrm>
          <a:custGeom>
            <a:avLst/>
            <a:gdLst/>
            <a:ahLst/>
            <a:cxnLst/>
            <a:rect l="l" t="t" r="r" b="b"/>
            <a:pathLst>
              <a:path w="7315200" h="3364992">
                <a:moveTo>
                  <a:pt x="0" y="0"/>
                </a:moveTo>
                <a:lnTo>
                  <a:pt x="7315200" y="0"/>
                </a:lnTo>
                <a:lnTo>
                  <a:pt x="7315200" y="3364992"/>
                </a:lnTo>
                <a:lnTo>
                  <a:pt x="0" y="3364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674915" y="3364992"/>
            <a:ext cx="7584385" cy="3488817"/>
          </a:xfrm>
          <a:custGeom>
            <a:avLst/>
            <a:gdLst/>
            <a:ahLst/>
            <a:cxnLst/>
            <a:rect l="l" t="t" r="r" b="b"/>
            <a:pathLst>
              <a:path w="7584385" h="3488817">
                <a:moveTo>
                  <a:pt x="0" y="0"/>
                </a:moveTo>
                <a:lnTo>
                  <a:pt x="7584385" y="0"/>
                </a:lnTo>
                <a:lnTo>
                  <a:pt x="7584385" y="3488817"/>
                </a:lnTo>
                <a:lnTo>
                  <a:pt x="0" y="34888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674915" y="6853809"/>
            <a:ext cx="7433211" cy="3419277"/>
          </a:xfrm>
          <a:custGeom>
            <a:avLst/>
            <a:gdLst/>
            <a:ahLst/>
            <a:cxnLst/>
            <a:rect l="l" t="t" r="r" b="b"/>
            <a:pathLst>
              <a:path w="7433211" h="3419277">
                <a:moveTo>
                  <a:pt x="0" y="0"/>
                </a:moveTo>
                <a:lnTo>
                  <a:pt x="7433211" y="0"/>
                </a:lnTo>
                <a:lnTo>
                  <a:pt x="7433211" y="3419277"/>
                </a:lnTo>
                <a:lnTo>
                  <a:pt x="0" y="34192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832524" y="3177554"/>
            <a:ext cx="6267408" cy="5021761"/>
          </a:xfrm>
          <a:custGeom>
            <a:avLst/>
            <a:gdLst/>
            <a:ahLst/>
            <a:cxnLst/>
            <a:rect l="l" t="t" r="r" b="b"/>
            <a:pathLst>
              <a:path w="6267408" h="5021761">
                <a:moveTo>
                  <a:pt x="0" y="0"/>
                </a:moveTo>
                <a:lnTo>
                  <a:pt x="6267408" y="0"/>
                </a:lnTo>
                <a:lnTo>
                  <a:pt x="6267408" y="5021761"/>
                </a:lnTo>
                <a:lnTo>
                  <a:pt x="0" y="50217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27795" y="938810"/>
            <a:ext cx="8855976" cy="1820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1"/>
              </a:lnSpc>
            </a:pPr>
            <a:r>
              <a:rPr lang="en-US" sz="7857" b="1" spc="-235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ATTACK SIMULATION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88349" y="392566"/>
            <a:ext cx="5773120" cy="3124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3226" lvl="1" indent="-321613" algn="l">
              <a:lnSpc>
                <a:spcPts val="4170"/>
              </a:lnSpc>
              <a:buFont typeface="Arial"/>
              <a:buChar char="•"/>
            </a:pPr>
            <a:r>
              <a:rPr lang="en-US" sz="2979" spc="-29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Establish Attack Schedule</a:t>
            </a:r>
          </a:p>
          <a:p>
            <a:pPr algn="l">
              <a:lnSpc>
                <a:spcPts val="4170"/>
              </a:lnSpc>
            </a:pPr>
            <a:endParaRPr lang="en-US" sz="2979" spc="-29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643226" lvl="1" indent="-321613" algn="l">
              <a:lnSpc>
                <a:spcPts val="4170"/>
              </a:lnSpc>
              <a:buFont typeface="Arial"/>
              <a:buChar char="•"/>
            </a:pPr>
            <a:r>
              <a:rPr lang="en-US" sz="2979" spc="-29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Clear Logs </a:t>
            </a:r>
          </a:p>
          <a:p>
            <a:pPr algn="l">
              <a:lnSpc>
                <a:spcPts val="4170"/>
              </a:lnSpc>
            </a:pPr>
            <a:endParaRPr lang="en-US" sz="2979" spc="-29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621637" lvl="1" indent="-310818" algn="l">
              <a:lnSpc>
                <a:spcPts val="4030"/>
              </a:lnSpc>
              <a:spcBef>
                <a:spcPct val="0"/>
              </a:spcBef>
              <a:buFont typeface="Arial"/>
              <a:buChar char="•"/>
            </a:pPr>
            <a:r>
              <a:rPr lang="en-US" sz="2879" spc="-28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Run Suricata</a:t>
            </a:r>
          </a:p>
          <a:p>
            <a:pPr algn="l">
              <a:lnSpc>
                <a:spcPts val="4231"/>
              </a:lnSpc>
              <a:spcBef>
                <a:spcPct val="0"/>
              </a:spcBef>
            </a:pPr>
            <a:endParaRPr lang="en-US" sz="2879" spc="-28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588349" y="3508121"/>
            <a:ext cx="5906313" cy="3266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9974" lvl="1" indent="-284987" algn="l">
              <a:lnSpc>
                <a:spcPts val="3695"/>
              </a:lnSpc>
              <a:buFont typeface="Arial"/>
              <a:buChar char="•"/>
            </a:pPr>
            <a:r>
              <a:rPr lang="en-US" sz="2639" spc="-26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Overlay Precision Time Display</a:t>
            </a:r>
          </a:p>
          <a:p>
            <a:pPr algn="l">
              <a:lnSpc>
                <a:spcPts val="3695"/>
              </a:lnSpc>
            </a:pPr>
            <a:endParaRPr lang="en-US" sz="2639" spc="-26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569974" lvl="1" indent="-284987" algn="l">
              <a:lnSpc>
                <a:spcPts val="3695"/>
              </a:lnSpc>
              <a:buFont typeface="Arial"/>
              <a:buChar char="•"/>
            </a:pPr>
            <a:r>
              <a:rPr lang="en-US" sz="2639" spc="-26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Simulate Benign Traffic</a:t>
            </a:r>
          </a:p>
          <a:p>
            <a:pPr algn="l">
              <a:lnSpc>
                <a:spcPts val="3695"/>
              </a:lnSpc>
            </a:pPr>
            <a:endParaRPr lang="en-US" sz="2639" spc="-26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569974" lvl="1" indent="-284987" algn="l">
              <a:lnSpc>
                <a:spcPts val="3695"/>
              </a:lnSpc>
              <a:buFont typeface="Arial"/>
              <a:buChar char="•"/>
            </a:pPr>
            <a:r>
              <a:rPr lang="en-US" sz="2639" spc="-26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Verify Log Generation</a:t>
            </a:r>
          </a:p>
          <a:p>
            <a:pPr algn="l">
              <a:lnSpc>
                <a:spcPts val="3695"/>
              </a:lnSpc>
            </a:pPr>
            <a:endParaRPr lang="en-US" sz="2639" spc="-26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569974" lvl="1" indent="-284987" algn="l">
              <a:lnSpc>
                <a:spcPts val="3695"/>
              </a:lnSpc>
              <a:buFont typeface="Arial"/>
              <a:buChar char="•"/>
            </a:pPr>
            <a:r>
              <a:rPr lang="en-US" sz="2639" spc="-26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Run Attack Script for Desired Time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610673" y="1497378"/>
            <a:ext cx="1497453" cy="334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36"/>
              </a:lnSpc>
              <a:spcBef>
                <a:spcPct val="0"/>
              </a:spcBef>
            </a:pPr>
            <a:r>
              <a:rPr lang="en-US" sz="1812" b="1" spc="-18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Phase 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610673" y="4956810"/>
            <a:ext cx="1487416" cy="33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sz="1799" b="1" spc="-17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Phase 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610673" y="8349234"/>
            <a:ext cx="1487416" cy="33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sz="1799" b="1" spc="-17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Phase 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88349" y="7283323"/>
            <a:ext cx="5906313" cy="4106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4743" lvl="1" indent="-317371" algn="l">
              <a:lnSpc>
                <a:spcPts val="4115"/>
              </a:lnSpc>
              <a:buFont typeface="Arial"/>
              <a:buChar char="•"/>
            </a:pPr>
            <a:r>
              <a:rPr lang="en-US" sz="2939" spc="-29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Send PCAP file to S3 Bucket</a:t>
            </a:r>
          </a:p>
          <a:p>
            <a:pPr algn="l">
              <a:lnSpc>
                <a:spcPts val="4115"/>
              </a:lnSpc>
            </a:pPr>
            <a:endParaRPr lang="en-US" sz="2939" spc="-29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634743" lvl="1" indent="-317371" algn="l">
              <a:lnSpc>
                <a:spcPts val="4115"/>
              </a:lnSpc>
              <a:buFont typeface="Arial"/>
              <a:buChar char="•"/>
            </a:pPr>
            <a:r>
              <a:rPr lang="en-US" sz="2939" spc="-29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Run the file through CICFlowmeter</a:t>
            </a:r>
          </a:p>
          <a:p>
            <a:pPr algn="l">
              <a:lnSpc>
                <a:spcPts val="4115"/>
              </a:lnSpc>
            </a:pPr>
            <a:endParaRPr lang="en-US" sz="2939" spc="-29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634743" lvl="1" indent="-317371" algn="l">
              <a:lnSpc>
                <a:spcPts val="4115"/>
              </a:lnSpc>
              <a:buFont typeface="Arial"/>
              <a:buChar char="•"/>
            </a:pPr>
            <a:r>
              <a:rPr lang="en-US" sz="2939" spc="-29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Confirm 84 Features</a:t>
            </a:r>
          </a:p>
          <a:p>
            <a:pPr algn="l">
              <a:lnSpc>
                <a:spcPts val="4115"/>
              </a:lnSpc>
            </a:pPr>
            <a:endParaRPr lang="en-US" sz="2939" spc="-29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algn="l">
              <a:lnSpc>
                <a:spcPts val="4115"/>
              </a:lnSpc>
            </a:pPr>
            <a:endParaRPr lang="en-US" sz="2939" spc="-29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algn="l">
              <a:lnSpc>
                <a:spcPts val="4115"/>
              </a:lnSpc>
            </a:pPr>
            <a:endParaRPr lang="en-US" sz="2939" spc="-29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692690" y="6380939"/>
            <a:ext cx="7024991" cy="3582211"/>
          </a:xfrm>
          <a:custGeom>
            <a:avLst/>
            <a:gdLst/>
            <a:ahLst/>
            <a:cxnLst/>
            <a:rect l="l" t="t" r="r" b="b"/>
            <a:pathLst>
              <a:path w="7024991" h="3582211">
                <a:moveTo>
                  <a:pt x="0" y="0"/>
                </a:moveTo>
                <a:lnTo>
                  <a:pt x="7024991" y="0"/>
                </a:lnTo>
                <a:lnTo>
                  <a:pt x="7024991" y="3582211"/>
                </a:lnTo>
                <a:lnTo>
                  <a:pt x="0" y="3582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961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3161348" y="0"/>
            <a:ext cx="7024991" cy="7024991"/>
          </a:xfrm>
          <a:custGeom>
            <a:avLst/>
            <a:gdLst/>
            <a:ahLst/>
            <a:cxnLst/>
            <a:rect l="l" t="t" r="r" b="b"/>
            <a:pathLst>
              <a:path w="7024991" h="7024991">
                <a:moveTo>
                  <a:pt x="0" y="0"/>
                </a:moveTo>
                <a:lnTo>
                  <a:pt x="7024992" y="0"/>
                </a:lnTo>
                <a:lnTo>
                  <a:pt x="7024992" y="7024991"/>
                </a:lnTo>
                <a:lnTo>
                  <a:pt x="0" y="70249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12332787" y="6380939"/>
            <a:ext cx="7024991" cy="3582211"/>
          </a:xfrm>
          <a:custGeom>
            <a:avLst/>
            <a:gdLst/>
            <a:ahLst/>
            <a:cxnLst/>
            <a:rect l="l" t="t" r="r" b="b"/>
            <a:pathLst>
              <a:path w="7024991" h="3582211">
                <a:moveTo>
                  <a:pt x="0" y="0"/>
                </a:moveTo>
                <a:lnTo>
                  <a:pt x="7024991" y="0"/>
                </a:lnTo>
                <a:lnTo>
                  <a:pt x="7024991" y="3582211"/>
                </a:lnTo>
                <a:lnTo>
                  <a:pt x="0" y="3582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961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254493" y="1206768"/>
            <a:ext cx="8562897" cy="6905562"/>
          </a:xfrm>
          <a:custGeom>
            <a:avLst/>
            <a:gdLst/>
            <a:ahLst/>
            <a:cxnLst/>
            <a:rect l="l" t="t" r="r" b="b"/>
            <a:pathLst>
              <a:path w="8562897" h="6905562">
                <a:moveTo>
                  <a:pt x="0" y="0"/>
                </a:moveTo>
                <a:lnTo>
                  <a:pt x="8562897" y="0"/>
                </a:lnTo>
                <a:lnTo>
                  <a:pt x="8562897" y="6905562"/>
                </a:lnTo>
                <a:lnTo>
                  <a:pt x="0" y="69055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209625" y="875851"/>
            <a:ext cx="5296455" cy="98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6"/>
              </a:lnSpc>
            </a:pPr>
            <a:r>
              <a:rPr lang="en-US" sz="7903" b="1" spc="-237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WHY DNN?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50856" y="2089013"/>
            <a:ext cx="11808849" cy="742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75"/>
              </a:lnSpc>
            </a:pPr>
            <a:r>
              <a:rPr lang="en-US" sz="3441" b="1" spc="-34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CNN Under-performed on PCAP Data</a:t>
            </a:r>
          </a:p>
          <a:p>
            <a:pPr marL="672266" lvl="1" indent="-336133" algn="l">
              <a:lnSpc>
                <a:spcPts val="5044"/>
              </a:lnSpc>
              <a:buFont typeface="Arial"/>
              <a:buChar char="•"/>
            </a:pPr>
            <a:r>
              <a:rPr lang="en-US" sz="3113" spc="-3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CNN with temporal data vs tabular Network data</a:t>
            </a:r>
          </a:p>
          <a:p>
            <a:pPr algn="l">
              <a:lnSpc>
                <a:spcPts val="5575"/>
              </a:lnSpc>
            </a:pPr>
            <a:r>
              <a:rPr lang="en-US" sz="3441" b="1" spc="-34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Precision and Class Imbalance Issues</a:t>
            </a:r>
          </a:p>
          <a:p>
            <a:pPr marL="672266" lvl="1" indent="-336133" algn="l">
              <a:lnSpc>
                <a:spcPts val="5044"/>
              </a:lnSpc>
              <a:buFont typeface="Arial"/>
              <a:buChar char="•"/>
            </a:pPr>
            <a:r>
              <a:rPr lang="en-US" sz="3113" spc="-3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CNN biased prediction towards majority with low precision for small classes</a:t>
            </a:r>
          </a:p>
          <a:p>
            <a:pPr algn="l">
              <a:lnSpc>
                <a:spcPts val="5575"/>
              </a:lnSpc>
            </a:pPr>
            <a:r>
              <a:rPr lang="en-US" sz="3441" b="1" spc="-34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Feature Independence not Exploited by CNN</a:t>
            </a:r>
          </a:p>
          <a:p>
            <a:pPr marL="672266" lvl="1" indent="-336133" algn="l">
              <a:lnSpc>
                <a:spcPts val="5044"/>
              </a:lnSpc>
              <a:buFont typeface="Arial"/>
              <a:buChar char="•"/>
            </a:pPr>
            <a:r>
              <a:rPr lang="en-US" sz="3113" spc="-3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PCAP features are semantically independent with no local relationship</a:t>
            </a:r>
          </a:p>
          <a:p>
            <a:pPr algn="l">
              <a:lnSpc>
                <a:spcPts val="5575"/>
              </a:lnSpc>
            </a:pPr>
            <a:r>
              <a:rPr lang="en-US" sz="3441" b="1" spc="-34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DNN Suited for Global Pattern Recognition</a:t>
            </a:r>
          </a:p>
          <a:p>
            <a:pPr marL="672266" lvl="1" indent="-336133" algn="l">
              <a:lnSpc>
                <a:spcPts val="5044"/>
              </a:lnSpc>
              <a:buFont typeface="Arial"/>
              <a:buChar char="•"/>
            </a:pPr>
            <a:r>
              <a:rPr lang="en-US" sz="3113" spc="-3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Treats all features equally in connected layers for complex interactions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1033462" y="5532120"/>
            <a:ext cx="0" cy="3833852"/>
          </a:xfrm>
          <a:prstGeom prst="line">
            <a:avLst/>
          </a:prstGeom>
          <a:ln w="9525" cap="flat">
            <a:solidFill>
              <a:srgbClr val="C4EC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6926328" y="862214"/>
            <a:ext cx="665943" cy="166486"/>
          </a:xfrm>
          <a:custGeom>
            <a:avLst/>
            <a:gdLst/>
            <a:ahLst/>
            <a:cxnLst/>
            <a:rect l="l" t="t" r="r" b="b"/>
            <a:pathLst>
              <a:path w="665943" h="166486">
                <a:moveTo>
                  <a:pt x="0" y="0"/>
                </a:moveTo>
                <a:lnTo>
                  <a:pt x="665944" y="0"/>
                </a:lnTo>
                <a:lnTo>
                  <a:pt x="665944" y="166486"/>
                </a:lnTo>
                <a:lnTo>
                  <a:pt x="0" y="1664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6493378" y="-2536322"/>
            <a:ext cx="11794622" cy="11794622"/>
          </a:xfrm>
          <a:custGeom>
            <a:avLst/>
            <a:gdLst/>
            <a:ahLst/>
            <a:cxnLst/>
            <a:rect l="l" t="t" r="r" b="b"/>
            <a:pathLst>
              <a:path w="11794622" h="11794622">
                <a:moveTo>
                  <a:pt x="0" y="0"/>
                </a:moveTo>
                <a:lnTo>
                  <a:pt x="11794622" y="0"/>
                </a:lnTo>
                <a:lnTo>
                  <a:pt x="11794622" y="11794622"/>
                </a:lnTo>
                <a:lnTo>
                  <a:pt x="0" y="11794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-2428991" y="4529971"/>
            <a:ext cx="11456268" cy="5841824"/>
          </a:xfrm>
          <a:custGeom>
            <a:avLst/>
            <a:gdLst/>
            <a:ahLst/>
            <a:cxnLst/>
            <a:rect l="l" t="t" r="r" b="b"/>
            <a:pathLst>
              <a:path w="11456268" h="5841824">
                <a:moveTo>
                  <a:pt x="0" y="0"/>
                </a:moveTo>
                <a:lnTo>
                  <a:pt x="11456268" y="0"/>
                </a:lnTo>
                <a:lnTo>
                  <a:pt x="11456268" y="5841824"/>
                </a:lnTo>
                <a:lnTo>
                  <a:pt x="0" y="5841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961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862811" y="677551"/>
            <a:ext cx="6562378" cy="1045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0"/>
              </a:lnSpc>
            </a:pPr>
            <a:r>
              <a:rPr lang="en-US" sz="8355" b="1" spc="-250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THE DNN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93378" y="1775321"/>
            <a:ext cx="11244400" cy="8967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91"/>
              </a:lnSpc>
              <a:spcBef>
                <a:spcPct val="0"/>
              </a:spcBef>
            </a:pPr>
            <a:r>
              <a:rPr lang="en-US" sz="3208" spc="-3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DNN Structure</a:t>
            </a:r>
          </a:p>
          <a:p>
            <a:pPr marL="692642" lvl="1" indent="-346321" algn="just">
              <a:lnSpc>
                <a:spcPts val="4491"/>
              </a:lnSpc>
              <a:spcBef>
                <a:spcPct val="0"/>
              </a:spcBef>
              <a:buFont typeface="Arial"/>
              <a:buChar char="•"/>
            </a:pPr>
            <a:r>
              <a:rPr lang="en-US" sz="3208" spc="-3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4 fully connected layers [78 input features → 128 → 64 → 32 → 15 output classes]</a:t>
            </a:r>
          </a:p>
          <a:p>
            <a:pPr marL="692642" lvl="1" indent="-346321" algn="just">
              <a:lnSpc>
                <a:spcPts val="4491"/>
              </a:lnSpc>
              <a:spcBef>
                <a:spcPct val="0"/>
              </a:spcBef>
              <a:buFont typeface="Arial"/>
              <a:buChar char="•"/>
            </a:pPr>
            <a:r>
              <a:rPr lang="en-US" sz="3208" spc="-3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PyTorch Lightning for modularity and ease of experimentation</a:t>
            </a:r>
          </a:p>
          <a:p>
            <a:pPr algn="just">
              <a:lnSpc>
                <a:spcPts val="4491"/>
              </a:lnSpc>
              <a:spcBef>
                <a:spcPct val="0"/>
              </a:spcBef>
            </a:pPr>
            <a:endParaRPr lang="en-US" sz="3208" spc="-32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just">
              <a:lnSpc>
                <a:spcPts val="4491"/>
              </a:lnSpc>
              <a:spcBef>
                <a:spcPct val="0"/>
              </a:spcBef>
            </a:pPr>
            <a:r>
              <a:rPr lang="en-US" sz="3208" spc="-3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Layers:</a:t>
            </a:r>
          </a:p>
          <a:p>
            <a:pPr marL="692642" lvl="1" indent="-346321" algn="just">
              <a:lnSpc>
                <a:spcPts val="4491"/>
              </a:lnSpc>
              <a:spcBef>
                <a:spcPct val="0"/>
              </a:spcBef>
              <a:buFont typeface="Arial"/>
              <a:buChar char="•"/>
            </a:pPr>
            <a:r>
              <a:rPr lang="en-US" sz="3208" spc="-3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Dense (linear) layers for full inter-feature connectivity</a:t>
            </a:r>
          </a:p>
          <a:p>
            <a:pPr marL="692642" lvl="1" indent="-346321" algn="just">
              <a:lnSpc>
                <a:spcPts val="4491"/>
              </a:lnSpc>
              <a:spcBef>
                <a:spcPct val="0"/>
              </a:spcBef>
              <a:buFont typeface="Arial"/>
              <a:buChar char="•"/>
            </a:pPr>
            <a:r>
              <a:rPr lang="en-US" sz="3208" spc="-3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ReLU Activation functions between layers</a:t>
            </a:r>
          </a:p>
          <a:p>
            <a:pPr marL="692642" lvl="1" indent="-346321" algn="just">
              <a:lnSpc>
                <a:spcPts val="4491"/>
              </a:lnSpc>
              <a:spcBef>
                <a:spcPct val="0"/>
              </a:spcBef>
              <a:buFont typeface="Arial"/>
              <a:buChar char="•"/>
            </a:pPr>
            <a:r>
              <a:rPr lang="en-US" sz="3208" spc="-3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Softmax at the output layer → probability distributions over 15 classes</a:t>
            </a:r>
          </a:p>
          <a:p>
            <a:pPr algn="just">
              <a:lnSpc>
                <a:spcPts val="4491"/>
              </a:lnSpc>
              <a:spcBef>
                <a:spcPct val="0"/>
              </a:spcBef>
            </a:pPr>
            <a:endParaRPr lang="en-US" sz="3208" spc="-32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just">
              <a:lnSpc>
                <a:spcPts val="4491"/>
              </a:lnSpc>
              <a:spcBef>
                <a:spcPct val="0"/>
              </a:spcBef>
            </a:pPr>
            <a:r>
              <a:rPr lang="en-US" sz="3208" spc="-3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Loss Function: Focal Loss over Cross Entropy</a:t>
            </a:r>
          </a:p>
          <a:p>
            <a:pPr marL="692642" lvl="1" indent="-346321" algn="just">
              <a:lnSpc>
                <a:spcPts val="4491"/>
              </a:lnSpc>
              <a:spcBef>
                <a:spcPct val="0"/>
              </a:spcBef>
              <a:buFont typeface="Arial"/>
              <a:buChar char="•"/>
            </a:pPr>
            <a:r>
              <a:rPr lang="en-US" sz="3208" spc="-3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Cross entropy performed poorly on imbalanced classes</a:t>
            </a:r>
          </a:p>
          <a:p>
            <a:pPr marL="692642" lvl="1" indent="-346321" algn="just">
              <a:lnSpc>
                <a:spcPts val="4491"/>
              </a:lnSpc>
              <a:spcBef>
                <a:spcPct val="0"/>
              </a:spcBef>
              <a:buFont typeface="Arial"/>
              <a:buChar char="•"/>
            </a:pPr>
            <a:r>
              <a:rPr lang="en-US" sz="3208" spc="-3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Focal loss improves detection on low-frequency attacks</a:t>
            </a:r>
          </a:p>
          <a:p>
            <a:pPr algn="just">
              <a:lnSpc>
                <a:spcPts val="4491"/>
              </a:lnSpc>
              <a:spcBef>
                <a:spcPct val="0"/>
              </a:spcBef>
            </a:pPr>
            <a:endParaRPr lang="en-US" sz="3208" spc="-32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378231" y="897656"/>
            <a:ext cx="5827421" cy="8491688"/>
          </a:xfrm>
          <a:custGeom>
            <a:avLst/>
            <a:gdLst/>
            <a:ahLst/>
            <a:cxnLst/>
            <a:rect l="l" t="t" r="r" b="b"/>
            <a:pathLst>
              <a:path w="5827421" h="8491688">
                <a:moveTo>
                  <a:pt x="0" y="0"/>
                </a:moveTo>
                <a:lnTo>
                  <a:pt x="5827421" y="0"/>
                </a:lnTo>
                <a:lnTo>
                  <a:pt x="5827421" y="8491688"/>
                </a:lnTo>
                <a:lnTo>
                  <a:pt x="0" y="849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23067" y="1028700"/>
            <a:ext cx="8857425" cy="8229600"/>
          </a:xfrm>
          <a:custGeom>
            <a:avLst/>
            <a:gdLst/>
            <a:ahLst/>
            <a:cxnLst/>
            <a:rect l="l" t="t" r="r" b="b"/>
            <a:pathLst>
              <a:path w="8857425" h="8229600">
                <a:moveTo>
                  <a:pt x="0" y="0"/>
                </a:moveTo>
                <a:lnTo>
                  <a:pt x="8857425" y="0"/>
                </a:lnTo>
                <a:lnTo>
                  <a:pt x="885742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830531" y="3659632"/>
            <a:ext cx="6759884" cy="3272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7200" b="1" spc="-215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SUPERVISED MULTICLASS TRAINING METHOD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3804905" y="-616941"/>
            <a:ext cx="7024991" cy="7024991"/>
          </a:xfrm>
          <a:custGeom>
            <a:avLst/>
            <a:gdLst/>
            <a:ahLst/>
            <a:cxnLst/>
            <a:rect l="l" t="t" r="r" b="b"/>
            <a:pathLst>
              <a:path w="7024991" h="7024991">
                <a:moveTo>
                  <a:pt x="0" y="0"/>
                </a:moveTo>
                <a:lnTo>
                  <a:pt x="7024992" y="0"/>
                </a:lnTo>
                <a:lnTo>
                  <a:pt x="7024992" y="7024991"/>
                </a:lnTo>
                <a:lnTo>
                  <a:pt x="0" y="70249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5203740" y="6798158"/>
            <a:ext cx="6164617" cy="3143485"/>
          </a:xfrm>
          <a:custGeom>
            <a:avLst/>
            <a:gdLst/>
            <a:ahLst/>
            <a:cxnLst/>
            <a:rect l="l" t="t" r="r" b="b"/>
            <a:pathLst>
              <a:path w="6164617" h="3143485">
                <a:moveTo>
                  <a:pt x="0" y="0"/>
                </a:moveTo>
                <a:lnTo>
                  <a:pt x="6164617" y="0"/>
                </a:lnTo>
                <a:lnTo>
                  <a:pt x="6164617" y="3143485"/>
                </a:lnTo>
                <a:lnTo>
                  <a:pt x="0" y="31434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b="-961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846450" y="387035"/>
            <a:ext cx="3759822" cy="3769875"/>
          </a:xfrm>
          <a:custGeom>
            <a:avLst/>
            <a:gdLst/>
            <a:ahLst/>
            <a:cxnLst/>
            <a:rect l="l" t="t" r="r" b="b"/>
            <a:pathLst>
              <a:path w="3759822" h="3769875">
                <a:moveTo>
                  <a:pt x="0" y="0"/>
                </a:moveTo>
                <a:lnTo>
                  <a:pt x="3759822" y="0"/>
                </a:lnTo>
                <a:lnTo>
                  <a:pt x="3759822" y="3769875"/>
                </a:lnTo>
                <a:lnTo>
                  <a:pt x="0" y="37698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69840" y="973670"/>
            <a:ext cx="8345491" cy="247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7200" b="1" spc="-215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PREPROCESSING AND </a:t>
            </a:r>
          </a:p>
          <a:p>
            <a:pPr algn="l">
              <a:lnSpc>
                <a:spcPts val="5472"/>
              </a:lnSpc>
            </a:pPr>
            <a:r>
              <a:rPr lang="en-US" sz="7200" b="1" spc="-215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TRAINING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0451" y="4426952"/>
            <a:ext cx="9044268" cy="5385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1"/>
              </a:lnSpc>
            </a:pPr>
            <a:r>
              <a:rPr lang="en-US" sz="4165" spc="-4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Data Preprocessing</a:t>
            </a:r>
          </a:p>
          <a:p>
            <a:pPr algn="ctr">
              <a:lnSpc>
                <a:spcPts val="5201"/>
              </a:lnSpc>
            </a:pPr>
            <a:endParaRPr lang="en-US" sz="4165" spc="-41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marL="802133" lvl="1" indent="-401067" algn="l">
              <a:lnSpc>
                <a:spcPts val="5201"/>
              </a:lnSpc>
              <a:buFont typeface="Arial"/>
              <a:buChar char="•"/>
            </a:pPr>
            <a:r>
              <a:rPr lang="en-US" sz="3715" spc="-3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Merged CICIDS into one dataset</a:t>
            </a:r>
          </a:p>
          <a:p>
            <a:pPr marL="802133" lvl="1" indent="-401067" algn="l">
              <a:lnSpc>
                <a:spcPts val="5201"/>
              </a:lnSpc>
              <a:buFont typeface="Arial"/>
              <a:buChar char="•"/>
            </a:pPr>
            <a:r>
              <a:rPr lang="en-US" sz="3715" spc="-3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Removed noise (IPs), cleaned NaNs</a:t>
            </a:r>
          </a:p>
          <a:p>
            <a:pPr marL="802133" lvl="1" indent="-401067" algn="l">
              <a:lnSpc>
                <a:spcPts val="5201"/>
              </a:lnSpc>
              <a:buFont typeface="Arial"/>
              <a:buChar char="•"/>
            </a:pPr>
            <a:r>
              <a:rPr lang="en-US" sz="3715" spc="-3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Label-encoded attacks (0-14)</a:t>
            </a:r>
          </a:p>
          <a:p>
            <a:pPr marL="802133" lvl="1" indent="-401067" algn="l">
              <a:lnSpc>
                <a:spcPts val="5201"/>
              </a:lnSpc>
              <a:buFont typeface="Arial"/>
              <a:buChar char="•"/>
            </a:pPr>
            <a:r>
              <a:rPr lang="en-US" sz="3715" spc="-3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Normalized features [0-1]</a:t>
            </a:r>
          </a:p>
          <a:p>
            <a:pPr marL="802133" lvl="1" indent="-401067" algn="l">
              <a:lnSpc>
                <a:spcPts val="5201"/>
              </a:lnSpc>
              <a:buFont typeface="Arial"/>
              <a:buChar char="•"/>
            </a:pPr>
            <a:r>
              <a:rPr lang="en-US" sz="3715" spc="-3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Calculated class-based sample weights</a:t>
            </a:r>
          </a:p>
          <a:p>
            <a:pPr algn="l">
              <a:lnSpc>
                <a:spcPts val="5201"/>
              </a:lnSpc>
            </a:pPr>
            <a:endParaRPr lang="en-US" sz="3715" spc="-37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033014" y="4426952"/>
            <a:ext cx="9254986" cy="4987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5"/>
              </a:lnSpc>
              <a:spcBef>
                <a:spcPct val="0"/>
              </a:spcBef>
            </a:pPr>
            <a:r>
              <a:rPr lang="en-US" sz="4361" spc="-43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DNN Training</a:t>
            </a:r>
          </a:p>
          <a:p>
            <a:pPr algn="ctr">
              <a:lnSpc>
                <a:spcPts val="6105"/>
              </a:lnSpc>
              <a:spcBef>
                <a:spcPct val="0"/>
              </a:spcBef>
            </a:pPr>
            <a:endParaRPr lang="en-US" sz="4361" spc="-43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marL="842445" lvl="1" indent="-421223" algn="l">
              <a:lnSpc>
                <a:spcPts val="5462"/>
              </a:lnSpc>
              <a:spcBef>
                <a:spcPct val="0"/>
              </a:spcBef>
              <a:buFont typeface="Arial"/>
              <a:buChar char="•"/>
            </a:pPr>
            <a:r>
              <a:rPr lang="en-US" sz="3902" spc="-3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90/10 stratified train-test split</a:t>
            </a:r>
          </a:p>
          <a:p>
            <a:pPr marL="842445" lvl="1" indent="-421223" algn="l">
              <a:lnSpc>
                <a:spcPts val="5462"/>
              </a:lnSpc>
              <a:spcBef>
                <a:spcPct val="0"/>
              </a:spcBef>
              <a:buFont typeface="Arial"/>
              <a:buChar char="•"/>
            </a:pPr>
            <a:r>
              <a:rPr lang="en-US" sz="3902" spc="-3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Trained on Google Colab Pro (L4 GPU, 125 epochs)</a:t>
            </a:r>
          </a:p>
          <a:p>
            <a:pPr marL="842445" lvl="1" indent="-421223" algn="l">
              <a:lnSpc>
                <a:spcPts val="5462"/>
              </a:lnSpc>
              <a:buFont typeface="Arial"/>
              <a:buChar char="•"/>
            </a:pPr>
            <a:r>
              <a:rPr lang="en-US" sz="3902" spc="-3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Training loop: Forward → Focal Loss → Backward → Update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0817142" y="-507549"/>
            <a:ext cx="7024991" cy="7024991"/>
          </a:xfrm>
          <a:custGeom>
            <a:avLst/>
            <a:gdLst/>
            <a:ahLst/>
            <a:cxnLst/>
            <a:rect l="l" t="t" r="r" b="b"/>
            <a:pathLst>
              <a:path w="7024991" h="7024991">
                <a:moveTo>
                  <a:pt x="0" y="0"/>
                </a:moveTo>
                <a:lnTo>
                  <a:pt x="7024991" y="0"/>
                </a:lnTo>
                <a:lnTo>
                  <a:pt x="7024991" y="7024992"/>
                </a:lnTo>
                <a:lnTo>
                  <a:pt x="0" y="7024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-1184604" y="5542171"/>
            <a:ext cx="6284859" cy="3204799"/>
          </a:xfrm>
          <a:custGeom>
            <a:avLst/>
            <a:gdLst/>
            <a:ahLst/>
            <a:cxnLst/>
            <a:rect l="l" t="t" r="r" b="b"/>
            <a:pathLst>
              <a:path w="6284859" h="3204799">
                <a:moveTo>
                  <a:pt x="0" y="0"/>
                </a:moveTo>
                <a:lnTo>
                  <a:pt x="6284859" y="0"/>
                </a:lnTo>
                <a:lnTo>
                  <a:pt x="6284859" y="3204799"/>
                </a:lnTo>
                <a:lnTo>
                  <a:pt x="0" y="32047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961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259300" y="9765088"/>
            <a:ext cx="665943" cy="166486"/>
          </a:xfrm>
          <a:custGeom>
            <a:avLst/>
            <a:gdLst/>
            <a:ahLst/>
            <a:cxnLst/>
            <a:rect l="l" t="t" r="r" b="b"/>
            <a:pathLst>
              <a:path w="665943" h="166486">
                <a:moveTo>
                  <a:pt x="0" y="0"/>
                </a:moveTo>
                <a:lnTo>
                  <a:pt x="665943" y="0"/>
                </a:lnTo>
                <a:lnTo>
                  <a:pt x="665943" y="166486"/>
                </a:lnTo>
                <a:lnTo>
                  <a:pt x="0" y="1664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291448" y="1151185"/>
            <a:ext cx="8426084" cy="8383456"/>
          </a:xfrm>
          <a:custGeom>
            <a:avLst/>
            <a:gdLst/>
            <a:ahLst/>
            <a:cxnLst/>
            <a:rect l="l" t="t" r="r" b="b"/>
            <a:pathLst>
              <a:path w="8426084" h="8383456">
                <a:moveTo>
                  <a:pt x="0" y="0"/>
                </a:moveTo>
                <a:lnTo>
                  <a:pt x="8426084" y="0"/>
                </a:lnTo>
                <a:lnTo>
                  <a:pt x="8426084" y="8383456"/>
                </a:lnTo>
                <a:lnTo>
                  <a:pt x="0" y="83834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52919" y="859530"/>
            <a:ext cx="8115300" cy="888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7200" b="1" spc="-215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RESULTS PT1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5371" y="3510919"/>
            <a:ext cx="8888629" cy="3179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62872" lvl="1" indent="-481436" algn="l">
              <a:lnSpc>
                <a:spcPts val="6243"/>
              </a:lnSpc>
              <a:buFont typeface="Arial"/>
              <a:buChar char="•"/>
            </a:pPr>
            <a:r>
              <a:rPr lang="en-US" sz="4459" spc="-44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Macro F1 Score: 0.90</a:t>
            </a:r>
          </a:p>
          <a:p>
            <a:pPr marL="962872" lvl="1" indent="-481436" algn="l">
              <a:lnSpc>
                <a:spcPts val="6243"/>
              </a:lnSpc>
              <a:buFont typeface="Arial"/>
              <a:buChar char="•"/>
            </a:pPr>
            <a:r>
              <a:rPr lang="en-US" sz="4459" spc="-44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High macro precision and recall</a:t>
            </a:r>
          </a:p>
          <a:p>
            <a:pPr marL="962872" lvl="1" indent="-481436" algn="l">
              <a:lnSpc>
                <a:spcPts val="6243"/>
              </a:lnSpc>
              <a:buFont typeface="Arial"/>
              <a:buChar char="•"/>
            </a:pPr>
            <a:r>
              <a:rPr lang="en-US" sz="4459" spc="-44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Strong on DoS Hulk, Port Scan</a:t>
            </a:r>
          </a:p>
          <a:p>
            <a:pPr marL="962872" lvl="1" indent="-481436" algn="l">
              <a:lnSpc>
                <a:spcPts val="6243"/>
              </a:lnSpc>
              <a:spcBef>
                <a:spcPct val="0"/>
              </a:spcBef>
              <a:buFont typeface="Arial"/>
              <a:buChar char="•"/>
            </a:pPr>
            <a:r>
              <a:rPr lang="en-US" sz="4459" spc="-44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Small classes represented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9948149" y="-703268"/>
            <a:ext cx="8089704" cy="8089704"/>
          </a:xfrm>
          <a:custGeom>
            <a:avLst/>
            <a:gdLst/>
            <a:ahLst/>
            <a:cxnLst/>
            <a:rect l="l" t="t" r="r" b="b"/>
            <a:pathLst>
              <a:path w="8089704" h="8089704">
                <a:moveTo>
                  <a:pt x="0" y="0"/>
                </a:moveTo>
                <a:lnTo>
                  <a:pt x="8089703" y="0"/>
                </a:lnTo>
                <a:lnTo>
                  <a:pt x="8089703" y="8089704"/>
                </a:lnTo>
                <a:lnTo>
                  <a:pt x="0" y="8089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-1419467" y="5542171"/>
            <a:ext cx="6284859" cy="3204799"/>
          </a:xfrm>
          <a:custGeom>
            <a:avLst/>
            <a:gdLst/>
            <a:ahLst/>
            <a:cxnLst/>
            <a:rect l="l" t="t" r="r" b="b"/>
            <a:pathLst>
              <a:path w="6284859" h="3204799">
                <a:moveTo>
                  <a:pt x="0" y="0"/>
                </a:moveTo>
                <a:lnTo>
                  <a:pt x="6284859" y="0"/>
                </a:lnTo>
                <a:lnTo>
                  <a:pt x="6284859" y="3204799"/>
                </a:lnTo>
                <a:lnTo>
                  <a:pt x="0" y="32047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961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259300" y="9765088"/>
            <a:ext cx="665943" cy="166486"/>
          </a:xfrm>
          <a:custGeom>
            <a:avLst/>
            <a:gdLst/>
            <a:ahLst/>
            <a:cxnLst/>
            <a:rect l="l" t="t" r="r" b="b"/>
            <a:pathLst>
              <a:path w="665943" h="166486">
                <a:moveTo>
                  <a:pt x="0" y="0"/>
                </a:moveTo>
                <a:lnTo>
                  <a:pt x="665943" y="0"/>
                </a:lnTo>
                <a:lnTo>
                  <a:pt x="665943" y="166486"/>
                </a:lnTo>
                <a:lnTo>
                  <a:pt x="0" y="1664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52919" y="588271"/>
            <a:ext cx="8115300" cy="888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7200" b="1" spc="-215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RESULTS PT2</a:t>
            </a:r>
          </a:p>
        </p:txBody>
      </p:sp>
      <p:sp>
        <p:nvSpPr>
          <p:cNvPr id="6" name="Freeform 6"/>
          <p:cNvSpPr/>
          <p:nvPr/>
        </p:nvSpPr>
        <p:spPr>
          <a:xfrm>
            <a:off x="355426" y="1845645"/>
            <a:ext cx="9077173" cy="7793917"/>
          </a:xfrm>
          <a:custGeom>
            <a:avLst/>
            <a:gdLst/>
            <a:ahLst/>
            <a:cxnLst/>
            <a:rect l="l" t="t" r="r" b="b"/>
            <a:pathLst>
              <a:path w="9077173" h="7793917">
                <a:moveTo>
                  <a:pt x="0" y="0"/>
                </a:moveTo>
                <a:lnTo>
                  <a:pt x="9077173" y="0"/>
                </a:lnTo>
                <a:lnTo>
                  <a:pt x="9077173" y="7793917"/>
                </a:lnTo>
                <a:lnTo>
                  <a:pt x="0" y="77939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288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582718" y="2147728"/>
            <a:ext cx="8577388" cy="6651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8551" lvl="1" indent="-409276" algn="l">
              <a:lnSpc>
                <a:spcPts val="5307"/>
              </a:lnSpc>
              <a:buFont typeface="Arial"/>
              <a:buChar char="•"/>
            </a:pPr>
            <a:r>
              <a:rPr lang="en-US" sz="3791" spc="-3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Majority predictions correct (diagonal)</a:t>
            </a:r>
          </a:p>
          <a:p>
            <a:pPr marL="818551" lvl="1" indent="-409276" algn="l">
              <a:lnSpc>
                <a:spcPts val="5307"/>
              </a:lnSpc>
              <a:buFont typeface="Arial"/>
              <a:buChar char="•"/>
            </a:pPr>
            <a:r>
              <a:rPr lang="en-US" sz="3791" spc="-3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4.5M instances across 15 attack types</a:t>
            </a:r>
          </a:p>
          <a:p>
            <a:pPr marL="818551" lvl="1" indent="-409276" algn="l">
              <a:lnSpc>
                <a:spcPts val="5307"/>
              </a:lnSpc>
              <a:buFont typeface="Arial"/>
              <a:buChar char="•"/>
            </a:pPr>
            <a:r>
              <a:rPr lang="en-US" sz="3791" spc="-3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XSS: Low F1 (0.38), misclassified as Brute Force</a:t>
            </a:r>
          </a:p>
          <a:p>
            <a:pPr marL="818551" lvl="1" indent="-409276" algn="l">
              <a:lnSpc>
                <a:spcPts val="5307"/>
              </a:lnSpc>
              <a:buFont typeface="Arial"/>
              <a:buChar char="•"/>
            </a:pPr>
            <a:r>
              <a:rPr lang="en-US" sz="3791" spc="-3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Bot: High recall, low precision (false postives)</a:t>
            </a:r>
          </a:p>
          <a:p>
            <a:pPr marL="818551" lvl="1" indent="-409276" algn="l">
              <a:lnSpc>
                <a:spcPts val="5307"/>
              </a:lnSpc>
              <a:spcBef>
                <a:spcPct val="0"/>
              </a:spcBef>
              <a:buFont typeface="Arial"/>
              <a:buChar char="•"/>
            </a:pPr>
            <a:r>
              <a:rPr lang="en-US" sz="3791" spc="-3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Prioritized recall → fewer false negatives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0845344" y="-906795"/>
            <a:ext cx="7024991" cy="7024991"/>
          </a:xfrm>
          <a:custGeom>
            <a:avLst/>
            <a:gdLst/>
            <a:ahLst/>
            <a:cxnLst/>
            <a:rect l="l" t="t" r="r" b="b"/>
            <a:pathLst>
              <a:path w="7024991" h="7024991">
                <a:moveTo>
                  <a:pt x="0" y="0"/>
                </a:moveTo>
                <a:lnTo>
                  <a:pt x="7024992" y="0"/>
                </a:lnTo>
                <a:lnTo>
                  <a:pt x="7024992" y="7024991"/>
                </a:lnTo>
                <a:lnTo>
                  <a:pt x="0" y="70249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-2545268" y="4548826"/>
            <a:ext cx="10387235" cy="5296699"/>
          </a:xfrm>
          <a:custGeom>
            <a:avLst/>
            <a:gdLst/>
            <a:ahLst/>
            <a:cxnLst/>
            <a:rect l="l" t="t" r="r" b="b"/>
            <a:pathLst>
              <a:path w="10387235" h="5296699">
                <a:moveTo>
                  <a:pt x="0" y="0"/>
                </a:moveTo>
                <a:lnTo>
                  <a:pt x="10387235" y="0"/>
                </a:lnTo>
                <a:lnTo>
                  <a:pt x="10387235" y="5296699"/>
                </a:lnTo>
                <a:lnTo>
                  <a:pt x="0" y="5296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961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926328" y="1122450"/>
            <a:ext cx="665943" cy="166486"/>
          </a:xfrm>
          <a:custGeom>
            <a:avLst/>
            <a:gdLst/>
            <a:ahLst/>
            <a:cxnLst/>
            <a:rect l="l" t="t" r="r" b="b"/>
            <a:pathLst>
              <a:path w="665943" h="166486">
                <a:moveTo>
                  <a:pt x="0" y="0"/>
                </a:moveTo>
                <a:lnTo>
                  <a:pt x="665944" y="0"/>
                </a:lnTo>
                <a:lnTo>
                  <a:pt x="665944" y="166485"/>
                </a:lnTo>
                <a:lnTo>
                  <a:pt x="0" y="166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673458" y="2442631"/>
            <a:ext cx="10336746" cy="6124522"/>
          </a:xfrm>
          <a:custGeom>
            <a:avLst/>
            <a:gdLst/>
            <a:ahLst/>
            <a:cxnLst/>
            <a:rect l="l" t="t" r="r" b="b"/>
            <a:pathLst>
              <a:path w="10336746" h="6124522">
                <a:moveTo>
                  <a:pt x="0" y="0"/>
                </a:moveTo>
                <a:lnTo>
                  <a:pt x="10336747" y="0"/>
                </a:lnTo>
                <a:lnTo>
                  <a:pt x="10336747" y="6124523"/>
                </a:lnTo>
                <a:lnTo>
                  <a:pt x="0" y="61245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236510" y="855550"/>
            <a:ext cx="7814981" cy="1043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0"/>
              </a:lnSpc>
            </a:pPr>
            <a:r>
              <a:rPr lang="en-US" sz="8355" b="1" spc="-250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RESULTS PT3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9233" y="2835760"/>
            <a:ext cx="7328539" cy="5324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02" lvl="1" indent="-399401" algn="just">
              <a:lnSpc>
                <a:spcPts val="5179"/>
              </a:lnSpc>
              <a:buFont typeface="Arial"/>
              <a:buChar char="•"/>
            </a:pPr>
            <a:r>
              <a:rPr lang="en-US" sz="3699" spc="-36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SHAP explains model decisions</a:t>
            </a:r>
          </a:p>
          <a:p>
            <a:pPr marL="798802" lvl="1" indent="-399401" algn="just">
              <a:lnSpc>
                <a:spcPts val="5179"/>
              </a:lnSpc>
              <a:buFont typeface="Arial"/>
              <a:buChar char="•"/>
            </a:pPr>
            <a:r>
              <a:rPr lang="en-US" sz="3699" spc="-36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Top features</a:t>
            </a:r>
          </a:p>
          <a:p>
            <a:pPr marL="1597603" lvl="2" indent="-532534" algn="l">
              <a:lnSpc>
                <a:spcPts val="5179"/>
              </a:lnSpc>
              <a:buFont typeface="Arial"/>
              <a:buChar char="⚬"/>
            </a:pPr>
            <a:r>
              <a:rPr lang="en-US" sz="3699" spc="-36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Fwd Packets/s (rate)</a:t>
            </a:r>
          </a:p>
          <a:p>
            <a:pPr marL="1597603" lvl="2" indent="-532534" algn="just">
              <a:lnSpc>
                <a:spcPts val="5179"/>
              </a:lnSpc>
              <a:buFont typeface="Arial"/>
              <a:buChar char="⚬"/>
            </a:pPr>
            <a:r>
              <a:rPr lang="en-US" sz="3699" spc="-36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Fws Packet Length Max (size)</a:t>
            </a:r>
          </a:p>
          <a:p>
            <a:pPr marL="798802" lvl="1" indent="-399401" algn="just">
              <a:lnSpc>
                <a:spcPts val="5179"/>
              </a:lnSpc>
              <a:buFont typeface="Arial"/>
              <a:buChar char="•"/>
            </a:pPr>
            <a:r>
              <a:rPr lang="en-US" sz="3699" spc="-36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Adds transparency</a:t>
            </a:r>
          </a:p>
          <a:p>
            <a:pPr marL="798802" lvl="1" indent="-399401" algn="just">
              <a:lnSpc>
                <a:spcPts val="5179"/>
              </a:lnSpc>
              <a:spcBef>
                <a:spcPct val="0"/>
              </a:spcBef>
              <a:buFont typeface="Arial"/>
              <a:buChar char="•"/>
            </a:pPr>
            <a:r>
              <a:rPr lang="en-US" sz="3699" spc="-36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Aligns with NIST explainability standards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39510" y="-311262"/>
            <a:ext cx="5738931" cy="6001497"/>
          </a:xfrm>
          <a:custGeom>
            <a:avLst/>
            <a:gdLst/>
            <a:ahLst/>
            <a:cxnLst/>
            <a:rect l="l" t="t" r="r" b="b"/>
            <a:pathLst>
              <a:path w="5738931" h="6001497">
                <a:moveTo>
                  <a:pt x="0" y="0"/>
                </a:moveTo>
                <a:lnTo>
                  <a:pt x="5738932" y="0"/>
                </a:lnTo>
                <a:lnTo>
                  <a:pt x="5738932" y="6001497"/>
                </a:lnTo>
                <a:lnTo>
                  <a:pt x="0" y="6001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472323" y="6723429"/>
            <a:ext cx="8931324" cy="4365185"/>
          </a:xfrm>
          <a:custGeom>
            <a:avLst/>
            <a:gdLst/>
            <a:ahLst/>
            <a:cxnLst/>
            <a:rect l="l" t="t" r="r" b="b"/>
            <a:pathLst>
              <a:path w="8931324" h="4365185">
                <a:moveTo>
                  <a:pt x="0" y="0"/>
                </a:moveTo>
                <a:lnTo>
                  <a:pt x="8931324" y="0"/>
                </a:lnTo>
                <a:lnTo>
                  <a:pt x="8931324" y="4365184"/>
                </a:lnTo>
                <a:lnTo>
                  <a:pt x="0" y="43651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536985">
            <a:off x="9996304" y="7302315"/>
            <a:ext cx="8951622" cy="2881486"/>
          </a:xfrm>
          <a:custGeom>
            <a:avLst/>
            <a:gdLst/>
            <a:ahLst/>
            <a:cxnLst/>
            <a:rect l="l" t="t" r="r" b="b"/>
            <a:pathLst>
              <a:path w="8951622" h="2881486">
                <a:moveTo>
                  <a:pt x="0" y="0"/>
                </a:moveTo>
                <a:lnTo>
                  <a:pt x="8951622" y="0"/>
                </a:lnTo>
                <a:lnTo>
                  <a:pt x="8951622" y="2881486"/>
                </a:lnTo>
                <a:lnTo>
                  <a:pt x="0" y="28814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610870" y="4800219"/>
            <a:ext cx="8575366" cy="729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7200" b="1" spc="-215" dirty="0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IDS IMPROVEMENT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7583595"/>
            <a:ext cx="2117019" cy="2117019"/>
          </a:xfrm>
          <a:custGeom>
            <a:avLst/>
            <a:gdLst/>
            <a:ahLst/>
            <a:cxnLst/>
            <a:rect l="l" t="t" r="r" b="b"/>
            <a:pathLst>
              <a:path w="2117019" h="2117019">
                <a:moveTo>
                  <a:pt x="0" y="0"/>
                </a:moveTo>
                <a:lnTo>
                  <a:pt x="2117019" y="0"/>
                </a:lnTo>
                <a:lnTo>
                  <a:pt x="2117019" y="2117019"/>
                </a:lnTo>
                <a:lnTo>
                  <a:pt x="0" y="21170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826597" y="1195457"/>
            <a:ext cx="2117019" cy="2117019"/>
          </a:xfrm>
          <a:custGeom>
            <a:avLst/>
            <a:gdLst/>
            <a:ahLst/>
            <a:cxnLst/>
            <a:rect l="l" t="t" r="r" b="b"/>
            <a:pathLst>
              <a:path w="2117019" h="2117019">
                <a:moveTo>
                  <a:pt x="0" y="0"/>
                </a:moveTo>
                <a:lnTo>
                  <a:pt x="2117019" y="0"/>
                </a:lnTo>
                <a:lnTo>
                  <a:pt x="2117019" y="2117019"/>
                </a:lnTo>
                <a:lnTo>
                  <a:pt x="0" y="21170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1960379"/>
            <a:ext cx="6473494" cy="5623216"/>
          </a:xfrm>
          <a:custGeom>
            <a:avLst/>
            <a:gdLst/>
            <a:ahLst/>
            <a:cxnLst/>
            <a:rect l="l" t="t" r="r" b="b"/>
            <a:pathLst>
              <a:path w="6473494" h="5623216">
                <a:moveTo>
                  <a:pt x="0" y="0"/>
                </a:moveTo>
                <a:lnTo>
                  <a:pt x="6473494" y="0"/>
                </a:lnTo>
                <a:lnTo>
                  <a:pt x="6473494" y="5623216"/>
                </a:lnTo>
                <a:lnTo>
                  <a:pt x="0" y="56232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8104309" y="3562773"/>
            <a:ext cx="9154991" cy="4347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8233" lvl="1" indent="-444117" algn="just">
              <a:lnSpc>
                <a:spcPts val="5759"/>
              </a:lnSpc>
              <a:buFont typeface="Arial"/>
              <a:buChar char="•"/>
            </a:pPr>
            <a:r>
              <a:rPr lang="en-US" sz="4114" spc="-4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Cleaned &amp; aligned test data</a:t>
            </a:r>
          </a:p>
          <a:p>
            <a:pPr marL="888233" lvl="1" indent="-444117" algn="just">
              <a:lnSpc>
                <a:spcPts val="5759"/>
              </a:lnSpc>
              <a:buFont typeface="Arial"/>
              <a:buChar char="•"/>
            </a:pPr>
            <a:r>
              <a:rPr lang="en-US" sz="4114" spc="-4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Labeled with trained model</a:t>
            </a:r>
          </a:p>
          <a:p>
            <a:pPr marL="888233" lvl="1" indent="-444117" algn="just">
              <a:lnSpc>
                <a:spcPts val="5759"/>
              </a:lnSpc>
              <a:buFont typeface="Arial"/>
              <a:buChar char="•"/>
            </a:pPr>
            <a:r>
              <a:rPr lang="en-US" sz="4114" spc="-4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Outputs saved for Suricata</a:t>
            </a:r>
          </a:p>
          <a:p>
            <a:pPr marL="888233" lvl="1" indent="-444117" algn="just">
              <a:lnSpc>
                <a:spcPts val="5759"/>
              </a:lnSpc>
              <a:buFont typeface="Arial"/>
              <a:buChar char="•"/>
            </a:pPr>
            <a:r>
              <a:rPr lang="en-US" sz="4114" spc="-4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Evaluation tools: Confusion matrix, SHAP, F1 table</a:t>
            </a:r>
          </a:p>
          <a:p>
            <a:pPr algn="just">
              <a:lnSpc>
                <a:spcPts val="5759"/>
              </a:lnSpc>
              <a:spcBef>
                <a:spcPct val="0"/>
              </a:spcBef>
            </a:pPr>
            <a:endParaRPr lang="en-US" sz="4114" spc="-41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16259" y="687710"/>
            <a:ext cx="17871741" cy="1272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4"/>
              </a:lnSpc>
            </a:pPr>
            <a:r>
              <a:rPr lang="en-US" sz="5900" b="1" spc="-177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DNN POST EVALULATION AND LABEL FUNCTION</a:t>
            </a:r>
          </a:p>
          <a:p>
            <a:pPr algn="l">
              <a:lnSpc>
                <a:spcPts val="4484"/>
              </a:lnSpc>
            </a:pPr>
            <a:endParaRPr lang="en-US" sz="5900" b="1" spc="-177">
              <a:solidFill>
                <a:srgbClr val="C4ECFF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5451" y="2193978"/>
            <a:ext cx="666497" cy="568189"/>
          </a:xfrm>
          <a:custGeom>
            <a:avLst/>
            <a:gdLst/>
            <a:ahLst/>
            <a:cxnLst/>
            <a:rect l="l" t="t" r="r" b="b"/>
            <a:pathLst>
              <a:path w="666497" h="568189">
                <a:moveTo>
                  <a:pt x="0" y="0"/>
                </a:moveTo>
                <a:lnTo>
                  <a:pt x="666498" y="0"/>
                </a:lnTo>
                <a:lnTo>
                  <a:pt x="666498" y="568189"/>
                </a:lnTo>
                <a:lnTo>
                  <a:pt x="0" y="5681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95451" y="4183317"/>
            <a:ext cx="666497" cy="568189"/>
          </a:xfrm>
          <a:custGeom>
            <a:avLst/>
            <a:gdLst/>
            <a:ahLst/>
            <a:cxnLst/>
            <a:rect l="l" t="t" r="r" b="b"/>
            <a:pathLst>
              <a:path w="666497" h="568189">
                <a:moveTo>
                  <a:pt x="0" y="0"/>
                </a:moveTo>
                <a:lnTo>
                  <a:pt x="666498" y="0"/>
                </a:lnTo>
                <a:lnTo>
                  <a:pt x="666498" y="568189"/>
                </a:lnTo>
                <a:lnTo>
                  <a:pt x="0" y="5681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95451" y="6239331"/>
            <a:ext cx="666497" cy="568189"/>
          </a:xfrm>
          <a:custGeom>
            <a:avLst/>
            <a:gdLst/>
            <a:ahLst/>
            <a:cxnLst/>
            <a:rect l="l" t="t" r="r" b="b"/>
            <a:pathLst>
              <a:path w="666497" h="568189">
                <a:moveTo>
                  <a:pt x="0" y="0"/>
                </a:moveTo>
                <a:lnTo>
                  <a:pt x="666498" y="0"/>
                </a:lnTo>
                <a:lnTo>
                  <a:pt x="666498" y="568189"/>
                </a:lnTo>
                <a:lnTo>
                  <a:pt x="0" y="5681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327888" y="2250128"/>
            <a:ext cx="666497" cy="568189"/>
          </a:xfrm>
          <a:custGeom>
            <a:avLst/>
            <a:gdLst/>
            <a:ahLst/>
            <a:cxnLst/>
            <a:rect l="l" t="t" r="r" b="b"/>
            <a:pathLst>
              <a:path w="666497" h="568189">
                <a:moveTo>
                  <a:pt x="0" y="0"/>
                </a:moveTo>
                <a:lnTo>
                  <a:pt x="666497" y="0"/>
                </a:lnTo>
                <a:lnTo>
                  <a:pt x="666497" y="568188"/>
                </a:lnTo>
                <a:lnTo>
                  <a:pt x="0" y="5681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327888" y="4183317"/>
            <a:ext cx="666497" cy="568189"/>
          </a:xfrm>
          <a:custGeom>
            <a:avLst/>
            <a:gdLst/>
            <a:ahLst/>
            <a:cxnLst/>
            <a:rect l="l" t="t" r="r" b="b"/>
            <a:pathLst>
              <a:path w="666497" h="568189">
                <a:moveTo>
                  <a:pt x="0" y="0"/>
                </a:moveTo>
                <a:lnTo>
                  <a:pt x="666497" y="0"/>
                </a:lnTo>
                <a:lnTo>
                  <a:pt x="666497" y="568189"/>
                </a:lnTo>
                <a:lnTo>
                  <a:pt x="0" y="5681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327888" y="6239331"/>
            <a:ext cx="666497" cy="568189"/>
          </a:xfrm>
          <a:custGeom>
            <a:avLst/>
            <a:gdLst/>
            <a:ahLst/>
            <a:cxnLst/>
            <a:rect l="l" t="t" r="r" b="b"/>
            <a:pathLst>
              <a:path w="666497" h="568189">
                <a:moveTo>
                  <a:pt x="0" y="0"/>
                </a:moveTo>
                <a:lnTo>
                  <a:pt x="666497" y="0"/>
                </a:lnTo>
                <a:lnTo>
                  <a:pt x="666497" y="568189"/>
                </a:lnTo>
                <a:lnTo>
                  <a:pt x="0" y="5681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695451" y="8226745"/>
            <a:ext cx="666497" cy="568189"/>
          </a:xfrm>
          <a:custGeom>
            <a:avLst/>
            <a:gdLst/>
            <a:ahLst/>
            <a:cxnLst/>
            <a:rect l="l" t="t" r="r" b="b"/>
            <a:pathLst>
              <a:path w="666497" h="568189">
                <a:moveTo>
                  <a:pt x="0" y="0"/>
                </a:moveTo>
                <a:lnTo>
                  <a:pt x="666498" y="0"/>
                </a:lnTo>
                <a:lnTo>
                  <a:pt x="666498" y="568188"/>
                </a:lnTo>
                <a:lnTo>
                  <a:pt x="0" y="5681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3242034" y="2135283"/>
            <a:ext cx="2912365" cy="4722791"/>
            <a:chOff x="-1" y="-85725"/>
            <a:chExt cx="3883153" cy="629705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85725"/>
              <a:ext cx="2460753" cy="9781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6159"/>
                </a:lnSpc>
                <a:spcBef>
                  <a:spcPct val="0"/>
                </a:spcBef>
              </a:pPr>
              <a:r>
                <a:rPr lang="en-US" sz="4399" u="none" strike="noStrike" spc="-43" dirty="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Demo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-1" y="2491863"/>
              <a:ext cx="3883153" cy="9781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6160"/>
                </a:lnSpc>
                <a:spcBef>
                  <a:spcPct val="0"/>
                </a:spcBef>
              </a:pPr>
              <a:r>
                <a:rPr lang="en-US" sz="4400" u="none" strike="noStrike" spc="-44" dirty="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Conclusion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1" y="5233215"/>
              <a:ext cx="3476753" cy="9781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6159"/>
                </a:lnSpc>
                <a:spcBef>
                  <a:spcPct val="0"/>
                </a:spcBef>
              </a:pPr>
              <a:r>
                <a:rPr lang="en-US" sz="4399" u="none" strike="noStrike" spc="-43" dirty="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Questions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80440" y="2084732"/>
            <a:ext cx="9133086" cy="6760753"/>
            <a:chOff x="0" y="-85725"/>
            <a:chExt cx="12177448" cy="9014336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85725"/>
              <a:ext cx="4020480" cy="9781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-44" dirty="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Introduction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2559263"/>
              <a:ext cx="3450347" cy="9781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-44" dirty="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Overview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5300612"/>
              <a:ext cx="12177448" cy="9781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59"/>
                </a:lnSpc>
                <a:spcBef>
                  <a:spcPct val="0"/>
                </a:spcBef>
              </a:pPr>
              <a:r>
                <a:rPr lang="en-US" sz="4399" spc="-43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Supervised multiclass training method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950499"/>
              <a:ext cx="5551223" cy="9781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-44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IDS improvement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068200" y="803862"/>
            <a:ext cx="10151601" cy="891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2"/>
              </a:lnSpc>
            </a:pPr>
            <a:r>
              <a:rPr lang="en-US" sz="7200" b="1" spc="-215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TABLE OF CONTENTS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0605" y="706315"/>
            <a:ext cx="7185723" cy="1685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7200" b="1" spc="-215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imPROVEMENTS OF THE IDS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144000" y="1329758"/>
            <a:ext cx="8838847" cy="7633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29" lvl="1" indent="-388614" algn="l">
              <a:lnSpc>
                <a:spcPts val="5039"/>
              </a:lnSpc>
              <a:buFont typeface="Arial"/>
              <a:buChar char="•"/>
            </a:pPr>
            <a:r>
              <a:rPr lang="en-US" sz="3599" spc="-35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Planned: AI → Suricata via Lambda &amp; API</a:t>
            </a:r>
          </a:p>
          <a:p>
            <a:pPr marL="777229" lvl="1" indent="-388614" algn="l">
              <a:lnSpc>
                <a:spcPts val="5039"/>
              </a:lnSpc>
              <a:buFont typeface="Arial"/>
              <a:buChar char="•"/>
            </a:pPr>
            <a:r>
              <a:rPr lang="en-US" sz="3599" spc="-35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Actual: Team acted as admin; manually analyzed outputs</a:t>
            </a:r>
          </a:p>
          <a:p>
            <a:pPr marL="777229" lvl="1" indent="-388614" algn="l">
              <a:lnSpc>
                <a:spcPts val="5039"/>
              </a:lnSpc>
              <a:buFont typeface="Arial"/>
              <a:buChar char="•"/>
            </a:pPr>
            <a:r>
              <a:rPr lang="en-US" sz="3599" spc="-35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Scripted Enhancements:</a:t>
            </a:r>
          </a:p>
          <a:p>
            <a:pPr marL="1554457" lvl="2" indent="-518152" algn="l">
              <a:lnSpc>
                <a:spcPts val="5039"/>
              </a:lnSpc>
              <a:buAutoNum type="alphaLcPeriod"/>
            </a:pPr>
            <a:r>
              <a:rPr lang="en-US" sz="3599" spc="-35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Pulled attack names</a:t>
            </a:r>
          </a:p>
          <a:p>
            <a:pPr marL="1554457" lvl="2" indent="-518152" algn="l">
              <a:lnSpc>
                <a:spcPts val="5039"/>
              </a:lnSpc>
              <a:buAutoNum type="alphaLcPeriod"/>
            </a:pPr>
            <a:r>
              <a:rPr lang="en-US" sz="3599" spc="-35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Used ChatGPT to describe attacks</a:t>
            </a:r>
          </a:p>
          <a:p>
            <a:pPr marL="1554457" lvl="2" indent="-518152" algn="l">
              <a:lnSpc>
                <a:spcPts val="5039"/>
              </a:lnSpc>
              <a:buAutoNum type="alphaLcPeriod"/>
            </a:pPr>
            <a:r>
              <a:rPr lang="en-US" sz="3599" spc="-35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Suggested YAML updates</a:t>
            </a:r>
          </a:p>
          <a:p>
            <a:pPr marL="777229" lvl="1" indent="-388614" algn="l">
              <a:lnSpc>
                <a:spcPts val="5039"/>
              </a:lnSpc>
              <a:buFont typeface="Arial"/>
              <a:buChar char="•"/>
            </a:pPr>
            <a:r>
              <a:rPr lang="en-US" sz="3599" spc="-35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Example: DoS Hulk undetected → added signature</a:t>
            </a:r>
          </a:p>
          <a:p>
            <a:pPr marL="777229" lvl="1" indent="-388614" algn="l">
              <a:lnSpc>
                <a:spcPts val="5039"/>
              </a:lnSpc>
              <a:buFont typeface="Arial"/>
              <a:buChar char="•"/>
            </a:pPr>
            <a:r>
              <a:rPr lang="en-US" sz="3599" spc="-35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Why: Proof-of-concept for scalable, self-improving IDS</a:t>
            </a:r>
          </a:p>
          <a:p>
            <a:pPr algn="l">
              <a:lnSpc>
                <a:spcPts val="5039"/>
              </a:lnSpc>
              <a:spcBef>
                <a:spcPct val="0"/>
              </a:spcBef>
            </a:pPr>
            <a:endParaRPr lang="en-US" sz="3599" spc="-35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467939" y="3369324"/>
            <a:ext cx="8676061" cy="5215667"/>
          </a:xfrm>
          <a:custGeom>
            <a:avLst/>
            <a:gdLst/>
            <a:ahLst/>
            <a:cxnLst/>
            <a:rect l="l" t="t" r="r" b="b"/>
            <a:pathLst>
              <a:path w="8676061" h="5215667">
                <a:moveTo>
                  <a:pt x="0" y="0"/>
                </a:moveTo>
                <a:lnTo>
                  <a:pt x="8676061" y="0"/>
                </a:lnTo>
                <a:lnTo>
                  <a:pt x="8676061" y="5215667"/>
                </a:lnTo>
                <a:lnTo>
                  <a:pt x="0" y="52156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68052" y="862642"/>
            <a:ext cx="4191248" cy="5869523"/>
          </a:xfrm>
          <a:custGeom>
            <a:avLst/>
            <a:gdLst/>
            <a:ahLst/>
            <a:cxnLst/>
            <a:rect l="l" t="t" r="r" b="b"/>
            <a:pathLst>
              <a:path w="4191248" h="5869523">
                <a:moveTo>
                  <a:pt x="0" y="0"/>
                </a:moveTo>
                <a:lnTo>
                  <a:pt x="4191248" y="0"/>
                </a:lnTo>
                <a:lnTo>
                  <a:pt x="4191248" y="5869523"/>
                </a:lnTo>
                <a:lnTo>
                  <a:pt x="0" y="58695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7315200" cy="3364992"/>
          </a:xfrm>
          <a:custGeom>
            <a:avLst/>
            <a:gdLst/>
            <a:ahLst/>
            <a:cxnLst/>
            <a:rect l="l" t="t" r="r" b="b"/>
            <a:pathLst>
              <a:path w="7315200" h="3364992">
                <a:moveTo>
                  <a:pt x="0" y="0"/>
                </a:moveTo>
                <a:lnTo>
                  <a:pt x="7315200" y="0"/>
                </a:lnTo>
                <a:lnTo>
                  <a:pt x="7315200" y="3364992"/>
                </a:lnTo>
                <a:lnTo>
                  <a:pt x="0" y="33649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9581184" y="4835965"/>
            <a:ext cx="9525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288250" y="681667"/>
            <a:ext cx="3369350" cy="1705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79"/>
              </a:lnSpc>
              <a:spcBef>
                <a:spcPct val="0"/>
              </a:spcBef>
            </a:pPr>
            <a:r>
              <a:rPr lang="en-US" sz="9199" b="1" spc="-275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DEMO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8250" y="6590386"/>
            <a:ext cx="14283734" cy="1134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80"/>
              </a:lnSpc>
              <a:spcBef>
                <a:spcPct val="0"/>
              </a:spcBef>
            </a:pPr>
            <a:r>
              <a:rPr lang="en-US" sz="6200" b="1" spc="-186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Link: </a:t>
            </a:r>
            <a:r>
              <a:rPr lang="en-US" sz="6200" b="1" u="sng" spc="-186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  <a:hlinkClick r:id="rId5" tooltip="https://youtu.be/aMvX3Vj3DY4"/>
              </a:rPr>
              <a:t>https://youtu.be/aMvX3Vj3DY4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7536773" y="-4346913"/>
            <a:ext cx="10751227" cy="10751227"/>
          </a:xfrm>
          <a:custGeom>
            <a:avLst/>
            <a:gdLst/>
            <a:ahLst/>
            <a:cxnLst/>
            <a:rect l="l" t="t" r="r" b="b"/>
            <a:pathLst>
              <a:path w="10751227" h="10751227">
                <a:moveTo>
                  <a:pt x="0" y="0"/>
                </a:moveTo>
                <a:lnTo>
                  <a:pt x="10751227" y="0"/>
                </a:lnTo>
                <a:lnTo>
                  <a:pt x="10751227" y="10751226"/>
                </a:lnTo>
                <a:lnTo>
                  <a:pt x="0" y="10751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710761" y="3982895"/>
            <a:ext cx="8741064" cy="1709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19"/>
              </a:lnSpc>
            </a:pPr>
            <a:r>
              <a:rPr lang="en-US" sz="10014" b="1">
                <a:solidFill>
                  <a:srgbClr val="C4CCE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CONCLUSION</a:t>
            </a:r>
          </a:p>
        </p:txBody>
      </p:sp>
      <p:sp>
        <p:nvSpPr>
          <p:cNvPr id="4" name="Freeform 4"/>
          <p:cNvSpPr/>
          <p:nvPr/>
        </p:nvSpPr>
        <p:spPr>
          <a:xfrm rot="-5400000">
            <a:off x="0" y="4413579"/>
            <a:ext cx="15451602" cy="15451602"/>
          </a:xfrm>
          <a:custGeom>
            <a:avLst/>
            <a:gdLst/>
            <a:ahLst/>
            <a:cxnLst/>
            <a:rect l="l" t="t" r="r" b="b"/>
            <a:pathLst>
              <a:path w="15451602" h="15451602">
                <a:moveTo>
                  <a:pt x="0" y="0"/>
                </a:moveTo>
                <a:lnTo>
                  <a:pt x="15451602" y="0"/>
                </a:lnTo>
                <a:lnTo>
                  <a:pt x="15451602" y="15451601"/>
                </a:lnTo>
                <a:lnTo>
                  <a:pt x="0" y="154516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23" y="390089"/>
            <a:ext cx="7190613" cy="8229600"/>
          </a:xfrm>
          <a:custGeom>
            <a:avLst/>
            <a:gdLst/>
            <a:ahLst/>
            <a:cxnLst/>
            <a:rect l="l" t="t" r="r" b="b"/>
            <a:pathLst>
              <a:path w="7190613" h="8229600">
                <a:moveTo>
                  <a:pt x="0" y="0"/>
                </a:moveTo>
                <a:lnTo>
                  <a:pt x="7190613" y="0"/>
                </a:lnTo>
                <a:lnTo>
                  <a:pt x="71906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709125" y="2875265"/>
            <a:ext cx="5172653" cy="4114800"/>
          </a:xfrm>
          <a:custGeom>
            <a:avLst/>
            <a:gdLst/>
            <a:ahLst/>
            <a:cxnLst/>
            <a:rect l="l" t="t" r="r" b="b"/>
            <a:pathLst>
              <a:path w="5172653" h="4114800">
                <a:moveTo>
                  <a:pt x="0" y="0"/>
                </a:moveTo>
                <a:lnTo>
                  <a:pt x="5172653" y="0"/>
                </a:lnTo>
                <a:lnTo>
                  <a:pt x="51726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450423"/>
            <a:ext cx="18288000" cy="12368696"/>
          </a:xfrm>
          <a:custGeom>
            <a:avLst/>
            <a:gdLst/>
            <a:ahLst/>
            <a:cxnLst/>
            <a:rect l="l" t="t" r="r" b="b"/>
            <a:pathLst>
              <a:path w="18288000" h="12368696">
                <a:moveTo>
                  <a:pt x="0" y="0"/>
                </a:moveTo>
                <a:lnTo>
                  <a:pt x="18288000" y="0"/>
                </a:lnTo>
                <a:lnTo>
                  <a:pt x="18288000" y="12368696"/>
                </a:lnTo>
                <a:lnTo>
                  <a:pt x="0" y="12368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658395" y="3624132"/>
            <a:ext cx="15600905" cy="430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5" lvl="1" indent="-388618" algn="just">
              <a:lnSpc>
                <a:spcPts val="7199"/>
              </a:lnSpc>
              <a:buFont typeface="Arial"/>
              <a:buChar char="•"/>
            </a:pPr>
            <a:r>
              <a:rPr lang="en-US" sz="3599" spc="-35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Use GNS3 + MITRE Caldera for full network + real attack simulation.</a:t>
            </a:r>
          </a:p>
          <a:p>
            <a:pPr marL="777235" lvl="1" indent="-388618" algn="just">
              <a:lnSpc>
                <a:spcPts val="7199"/>
              </a:lnSpc>
              <a:buFont typeface="Arial"/>
              <a:buChar char="•"/>
            </a:pPr>
            <a:r>
              <a:rPr lang="en-US" sz="3599" spc="-35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Enable Real-Time Defense with Suricata IPS + AI-labeled traffic.</a:t>
            </a:r>
          </a:p>
          <a:p>
            <a:pPr marL="777235" lvl="1" indent="-388618" algn="just">
              <a:lnSpc>
                <a:spcPts val="7199"/>
              </a:lnSpc>
              <a:buFont typeface="Arial"/>
              <a:buChar char="•"/>
            </a:pPr>
            <a:r>
              <a:rPr lang="en-US" sz="3599" spc="-35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Expand AI Use across SIEM, SOAR, and EDR tools.</a:t>
            </a:r>
          </a:p>
          <a:p>
            <a:pPr marL="777235" lvl="1" indent="-388618" algn="just">
              <a:lnSpc>
                <a:spcPts val="7199"/>
              </a:lnSpc>
              <a:buFont typeface="Arial"/>
              <a:buChar char="•"/>
            </a:pPr>
            <a:r>
              <a:rPr lang="en-US" sz="3599" spc="-35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Support Open-Source Growth for enterprise adaptation and scaling.</a:t>
            </a:r>
          </a:p>
          <a:p>
            <a:pPr algn="just">
              <a:lnSpc>
                <a:spcPts val="5039"/>
              </a:lnSpc>
              <a:spcBef>
                <a:spcPct val="0"/>
              </a:spcBef>
            </a:pPr>
            <a:endParaRPr lang="en-US" sz="3599" spc="-35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2522598" y="-827485"/>
            <a:ext cx="6367747" cy="5107463"/>
          </a:xfrm>
          <a:custGeom>
            <a:avLst/>
            <a:gdLst/>
            <a:ahLst/>
            <a:cxnLst/>
            <a:rect l="l" t="t" r="r" b="b"/>
            <a:pathLst>
              <a:path w="6367747" h="5107463">
                <a:moveTo>
                  <a:pt x="0" y="0"/>
                </a:moveTo>
                <a:lnTo>
                  <a:pt x="6367746" y="0"/>
                </a:lnTo>
                <a:lnTo>
                  <a:pt x="6367746" y="5107464"/>
                </a:lnTo>
                <a:lnTo>
                  <a:pt x="0" y="51074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810039" y="1371289"/>
            <a:ext cx="8667922" cy="941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59"/>
              </a:lnSpc>
            </a:pPr>
            <a:r>
              <a:rPr lang="en-US" sz="8499" b="1" spc="-254">
                <a:solidFill>
                  <a:srgbClr val="C4ECFF"/>
                </a:solidFill>
                <a:latin typeface="Garamond Bold"/>
                <a:ea typeface="Garamond Bold"/>
                <a:cs typeface="Garamond Bold"/>
                <a:sym typeface="Garamond Bold"/>
              </a:rPr>
              <a:t>FUTURE WORKS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346074" y="1733396"/>
            <a:ext cx="5071754" cy="6820207"/>
          </a:xfrm>
          <a:custGeom>
            <a:avLst/>
            <a:gdLst/>
            <a:ahLst/>
            <a:cxnLst/>
            <a:rect l="l" t="t" r="r" b="b"/>
            <a:pathLst>
              <a:path w="5071754" h="6820207">
                <a:moveTo>
                  <a:pt x="0" y="0"/>
                </a:moveTo>
                <a:lnTo>
                  <a:pt x="5071754" y="0"/>
                </a:lnTo>
                <a:lnTo>
                  <a:pt x="5071754" y="6820208"/>
                </a:lnTo>
                <a:lnTo>
                  <a:pt x="0" y="68202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62576" y="3665056"/>
            <a:ext cx="12349631" cy="4451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l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 spc="-107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Suricata + DNN → 0.90 Macro F1 on CICIDS2017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  <a:endParaRPr lang="en-US" sz="3600" spc="-107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777240" lvl="1" indent="-388620" algn="l">
              <a:lnSpc>
                <a:spcPts val="5040"/>
              </a:lnSpc>
              <a:buFont typeface="Arial"/>
              <a:buChar char="•"/>
            </a:pPr>
            <a:r>
              <a:rPr lang="en-US" sz="3600" spc="-107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SHAP + Confusion Matrix → Model explainability &amp; trust</a:t>
            </a:r>
          </a:p>
          <a:p>
            <a:pPr algn="l">
              <a:lnSpc>
                <a:spcPts val="5040"/>
              </a:lnSpc>
            </a:pPr>
            <a:endParaRPr lang="en-US" sz="3600" spc="-107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777240" lvl="1" indent="-388620" algn="l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 spc="-107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Feedback Loop: Model → Rules → Suricata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  <a:endParaRPr lang="en-US" sz="3600" spc="-107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777240" lvl="1" indent="-388620" algn="l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 spc="-107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Lays groundwork for adaptive, self-healing IDS/IPS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447800"/>
            <a:ext cx="10615827" cy="1101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99"/>
              </a:lnSpc>
            </a:pPr>
            <a:r>
              <a:rPr lang="en-US" sz="9999" b="1" spc="-299">
                <a:solidFill>
                  <a:srgbClr val="C4ECFF"/>
                </a:solidFill>
                <a:latin typeface="Garamond Bold"/>
                <a:ea typeface="Garamond Bold"/>
                <a:cs typeface="Garamond Bold"/>
                <a:sym typeface="Garamond Bold"/>
              </a:rPr>
              <a:t>CONCLUSION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8822842" y="-3185922"/>
            <a:ext cx="9784123" cy="4989158"/>
          </a:xfrm>
          <a:custGeom>
            <a:avLst/>
            <a:gdLst/>
            <a:ahLst/>
            <a:cxnLst/>
            <a:rect l="l" t="t" r="r" b="b"/>
            <a:pathLst>
              <a:path w="9784123" h="4989158">
                <a:moveTo>
                  <a:pt x="0" y="0"/>
                </a:moveTo>
                <a:lnTo>
                  <a:pt x="9784123" y="0"/>
                </a:lnTo>
                <a:lnTo>
                  <a:pt x="9784123" y="4989158"/>
                </a:lnTo>
                <a:lnTo>
                  <a:pt x="0" y="4989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961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-2574866" y="8397492"/>
            <a:ext cx="15839995" cy="8077191"/>
          </a:xfrm>
          <a:custGeom>
            <a:avLst/>
            <a:gdLst/>
            <a:ahLst/>
            <a:cxnLst/>
            <a:rect l="l" t="t" r="r" b="b"/>
            <a:pathLst>
              <a:path w="15839995" h="8077191">
                <a:moveTo>
                  <a:pt x="0" y="0"/>
                </a:moveTo>
                <a:lnTo>
                  <a:pt x="15839995" y="0"/>
                </a:lnTo>
                <a:lnTo>
                  <a:pt x="15839995" y="8077191"/>
                </a:lnTo>
                <a:lnTo>
                  <a:pt x="0" y="80771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961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flipV="1">
            <a:off x="1306536" y="8621240"/>
            <a:ext cx="14902946" cy="0"/>
          </a:xfrm>
          <a:prstGeom prst="line">
            <a:avLst/>
          </a:prstGeom>
          <a:ln w="9525" cap="flat">
            <a:solidFill>
              <a:srgbClr val="C4EC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668472">
            <a:off x="11014998" y="401290"/>
            <a:ext cx="4956202" cy="8229600"/>
          </a:xfrm>
          <a:custGeom>
            <a:avLst/>
            <a:gdLst/>
            <a:ahLst/>
            <a:cxnLst/>
            <a:rect l="l" t="t" r="r" b="b"/>
            <a:pathLst>
              <a:path w="4956202" h="8229600">
                <a:moveTo>
                  <a:pt x="0" y="0"/>
                </a:moveTo>
                <a:lnTo>
                  <a:pt x="4956202" y="0"/>
                </a:lnTo>
                <a:lnTo>
                  <a:pt x="49562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306536" y="4676968"/>
            <a:ext cx="9913788" cy="139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26"/>
              </a:lnSpc>
            </a:pPr>
            <a:r>
              <a:rPr lang="en-US" sz="11350" b="1" spc="-340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QUESTIONS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97477" y="-88088"/>
            <a:ext cx="11911312" cy="11873949"/>
          </a:xfrm>
          <a:custGeom>
            <a:avLst/>
            <a:gdLst/>
            <a:ahLst/>
            <a:cxnLst/>
            <a:rect l="l" t="t" r="r" b="b"/>
            <a:pathLst>
              <a:path w="11911312" h="11873949">
                <a:moveTo>
                  <a:pt x="0" y="0"/>
                </a:moveTo>
                <a:lnTo>
                  <a:pt x="11911313" y="0"/>
                </a:lnTo>
                <a:lnTo>
                  <a:pt x="11911313" y="11873950"/>
                </a:lnTo>
                <a:lnTo>
                  <a:pt x="0" y="118739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471403" y="4850257"/>
            <a:ext cx="7345194" cy="891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2"/>
              </a:lnSpc>
            </a:pPr>
            <a:r>
              <a:rPr lang="en-US" sz="7200" b="1" spc="-215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1560908" y="3226574"/>
            <a:ext cx="7024991" cy="7024991"/>
          </a:xfrm>
          <a:custGeom>
            <a:avLst/>
            <a:gdLst/>
            <a:ahLst/>
            <a:cxnLst/>
            <a:rect l="l" t="t" r="r" b="b"/>
            <a:pathLst>
              <a:path w="7024991" h="7024991">
                <a:moveTo>
                  <a:pt x="0" y="0"/>
                </a:moveTo>
                <a:lnTo>
                  <a:pt x="7024992" y="0"/>
                </a:lnTo>
                <a:lnTo>
                  <a:pt x="7024992" y="7024992"/>
                </a:lnTo>
                <a:lnTo>
                  <a:pt x="0" y="7024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6991452" y="-1287093"/>
            <a:ext cx="16746256" cy="8539315"/>
          </a:xfrm>
          <a:custGeom>
            <a:avLst/>
            <a:gdLst/>
            <a:ahLst/>
            <a:cxnLst/>
            <a:rect l="l" t="t" r="r" b="b"/>
            <a:pathLst>
              <a:path w="16746256" h="8539315">
                <a:moveTo>
                  <a:pt x="0" y="0"/>
                </a:moveTo>
                <a:lnTo>
                  <a:pt x="16746256" y="0"/>
                </a:lnTo>
                <a:lnTo>
                  <a:pt x="16746256" y="8539315"/>
                </a:lnTo>
                <a:lnTo>
                  <a:pt x="0" y="85393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961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997927" y="412272"/>
            <a:ext cx="4665844" cy="4080538"/>
          </a:xfrm>
          <a:custGeom>
            <a:avLst/>
            <a:gdLst/>
            <a:ahLst/>
            <a:cxnLst/>
            <a:rect l="l" t="t" r="r" b="b"/>
            <a:pathLst>
              <a:path w="4665844" h="4080538">
                <a:moveTo>
                  <a:pt x="0" y="0"/>
                </a:moveTo>
                <a:lnTo>
                  <a:pt x="4665845" y="0"/>
                </a:lnTo>
                <a:lnTo>
                  <a:pt x="4665845" y="4080538"/>
                </a:lnTo>
                <a:lnTo>
                  <a:pt x="0" y="40805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 flipV="1">
            <a:off x="9082854" y="2184133"/>
            <a:ext cx="0" cy="8398116"/>
          </a:xfrm>
          <a:prstGeom prst="line">
            <a:avLst/>
          </a:prstGeom>
          <a:ln w="9525" cap="flat">
            <a:solidFill>
              <a:srgbClr val="C4EC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85633" y="304800"/>
            <a:ext cx="9274330" cy="888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7200" b="1" spc="-215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CURRENT PROBLEM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5633" y="1614779"/>
            <a:ext cx="8958367" cy="8967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spc="-3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Static &amp; Outdated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spc="-3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Rely on rigid, signature-based rules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spc="-3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Cannot learn or adapt to new threats</a:t>
            </a:r>
          </a:p>
          <a:p>
            <a:pPr algn="l">
              <a:lnSpc>
                <a:spcPts val="4480"/>
              </a:lnSpc>
            </a:pPr>
            <a:endParaRPr lang="en-US" sz="3200" spc="-32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spc="-3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High False Positives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spc="-3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Irrelevant alerts cause fatigue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spc="-3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Slows down real threat response</a:t>
            </a:r>
          </a:p>
          <a:p>
            <a:pPr algn="l">
              <a:lnSpc>
                <a:spcPts val="4480"/>
              </a:lnSpc>
            </a:pPr>
            <a:endParaRPr lang="en-US" sz="3200" spc="-32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spc="-3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Evolving Threat Landscape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spc="-3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Rise in zero-day exploits and APTs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spc="-3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Existing tools struggle with unseen patterns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endParaRPr lang="en-US" sz="3200" spc="-32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spc="-3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Not Built for Real-Time Defense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spc="-3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Lack scalability and intelligence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spc="-3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Fail to analyze live, complex traffic flows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endParaRPr lang="en-US" sz="3200" spc="-32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436904" y="4702244"/>
            <a:ext cx="8521641" cy="4110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 spc="-3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Goal of this project</a:t>
            </a:r>
          </a:p>
          <a:p>
            <a:pPr algn="ctr">
              <a:lnSpc>
                <a:spcPts val="5039"/>
              </a:lnSpc>
              <a:spcBef>
                <a:spcPct val="0"/>
              </a:spcBef>
            </a:pPr>
            <a:endParaRPr lang="en-US" sz="3899" spc="-38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spc="-3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Bridge the gap by developing an AI-driven IDS</a:t>
            </a:r>
          </a:p>
          <a:p>
            <a:pPr marL="690881" lvl="1" indent="-345440" algn="l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spc="-3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Deep learning for smarter detection</a:t>
            </a:r>
          </a:p>
          <a:p>
            <a:pPr marL="690881" lvl="1" indent="-345440" algn="l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spc="-3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Explainable AI for transparency </a:t>
            </a:r>
          </a:p>
          <a:p>
            <a:pPr marL="690881" lvl="1" indent="-345440" algn="l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spc="-3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Cloud-native tools (AWS, Suricata, etc.) for scalability and safe testing</a:t>
            </a:r>
          </a:p>
        </p:txBody>
      </p:sp>
      <p:sp>
        <p:nvSpPr>
          <p:cNvPr id="9" name="AutoShape 9"/>
          <p:cNvSpPr/>
          <p:nvPr/>
        </p:nvSpPr>
        <p:spPr>
          <a:xfrm flipV="1">
            <a:off x="9144000" y="2184133"/>
            <a:ext cx="5257232" cy="4762"/>
          </a:xfrm>
          <a:prstGeom prst="line">
            <a:avLst/>
          </a:prstGeom>
          <a:ln w="9525" cap="flat">
            <a:solidFill>
              <a:srgbClr val="C4EC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724930"/>
            <a:ext cx="16230600" cy="6837140"/>
          </a:xfrm>
          <a:custGeom>
            <a:avLst/>
            <a:gdLst/>
            <a:ahLst/>
            <a:cxnLst/>
            <a:rect l="l" t="t" r="r" b="b"/>
            <a:pathLst>
              <a:path w="16230600" h="6837140">
                <a:moveTo>
                  <a:pt x="0" y="0"/>
                </a:moveTo>
                <a:lnTo>
                  <a:pt x="16230600" y="0"/>
                </a:lnTo>
                <a:lnTo>
                  <a:pt x="16230600" y="6837140"/>
                </a:lnTo>
                <a:lnTo>
                  <a:pt x="0" y="6837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854074" y="4618015"/>
            <a:ext cx="6579853" cy="888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7200" b="1" spc="-215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ENVIRONMENT</a:t>
            </a:r>
          </a:p>
        </p:txBody>
      </p:sp>
      <p:sp>
        <p:nvSpPr>
          <p:cNvPr id="4" name="Freeform 4"/>
          <p:cNvSpPr/>
          <p:nvPr/>
        </p:nvSpPr>
        <p:spPr>
          <a:xfrm>
            <a:off x="500664" y="180381"/>
            <a:ext cx="4729289" cy="4729289"/>
          </a:xfrm>
          <a:custGeom>
            <a:avLst/>
            <a:gdLst/>
            <a:ahLst/>
            <a:cxnLst/>
            <a:rect l="l" t="t" r="r" b="b"/>
            <a:pathLst>
              <a:path w="4729289" h="4729289">
                <a:moveTo>
                  <a:pt x="0" y="0"/>
                </a:moveTo>
                <a:lnTo>
                  <a:pt x="4729289" y="0"/>
                </a:lnTo>
                <a:lnTo>
                  <a:pt x="4729289" y="4729289"/>
                </a:lnTo>
                <a:lnTo>
                  <a:pt x="0" y="47292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6841073" y="4758174"/>
            <a:ext cx="7024991" cy="7024991"/>
          </a:xfrm>
          <a:custGeom>
            <a:avLst/>
            <a:gdLst/>
            <a:ahLst/>
            <a:cxnLst/>
            <a:rect l="l" t="t" r="r" b="b"/>
            <a:pathLst>
              <a:path w="7024991" h="7024991">
                <a:moveTo>
                  <a:pt x="0" y="0"/>
                </a:moveTo>
                <a:lnTo>
                  <a:pt x="7024992" y="0"/>
                </a:lnTo>
                <a:lnTo>
                  <a:pt x="7024992" y="7024991"/>
                </a:lnTo>
                <a:lnTo>
                  <a:pt x="0" y="70249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353569" y="1641786"/>
            <a:ext cx="8589203" cy="8063114"/>
          </a:xfrm>
          <a:custGeom>
            <a:avLst/>
            <a:gdLst/>
            <a:ahLst/>
            <a:cxnLst/>
            <a:rect l="l" t="t" r="r" b="b"/>
            <a:pathLst>
              <a:path w="8589203" h="8063114">
                <a:moveTo>
                  <a:pt x="0" y="0"/>
                </a:moveTo>
                <a:lnTo>
                  <a:pt x="8589203" y="0"/>
                </a:lnTo>
                <a:lnTo>
                  <a:pt x="8589203" y="8063114"/>
                </a:lnTo>
                <a:lnTo>
                  <a:pt x="0" y="80631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8562464" y="933286"/>
            <a:ext cx="7024991" cy="3582211"/>
          </a:xfrm>
          <a:custGeom>
            <a:avLst/>
            <a:gdLst/>
            <a:ahLst/>
            <a:cxnLst/>
            <a:rect l="l" t="t" r="r" b="b"/>
            <a:pathLst>
              <a:path w="7024991" h="3582211">
                <a:moveTo>
                  <a:pt x="0" y="0"/>
                </a:moveTo>
                <a:lnTo>
                  <a:pt x="7024991" y="0"/>
                </a:lnTo>
                <a:lnTo>
                  <a:pt x="7024991" y="3582210"/>
                </a:lnTo>
                <a:lnTo>
                  <a:pt x="0" y="35822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961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83468" y="3077928"/>
            <a:ext cx="11314270" cy="568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63"/>
              </a:lnSpc>
            </a:pPr>
            <a:r>
              <a:rPr lang="en-US" sz="3259" spc="-9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What Tools Were Used?</a:t>
            </a:r>
          </a:p>
          <a:p>
            <a:pPr marL="703773" lvl="1" indent="-351887" algn="l">
              <a:lnSpc>
                <a:spcPts val="4563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AWS EC2: For secure and scalable virtual testing</a:t>
            </a:r>
          </a:p>
          <a:p>
            <a:pPr marL="703773" lvl="1" indent="-351887" algn="l">
              <a:lnSpc>
                <a:spcPts val="4563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GNS3: Simulated realistic network topologies</a:t>
            </a:r>
          </a:p>
          <a:p>
            <a:pPr marL="703773" lvl="1" indent="-351887" algn="l">
              <a:lnSpc>
                <a:spcPts val="4563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Suricata: Core intrusion detection system</a:t>
            </a:r>
          </a:p>
          <a:p>
            <a:pPr marL="703773" lvl="1" indent="-351887" algn="l">
              <a:lnSpc>
                <a:spcPts val="4563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CICFlowMeter: Converted PCAP traffic into ML-ready CSVs</a:t>
            </a:r>
          </a:p>
          <a:p>
            <a:pPr algn="l">
              <a:lnSpc>
                <a:spcPts val="4563"/>
              </a:lnSpc>
            </a:pPr>
            <a:endParaRPr lang="en-US" sz="3259" spc="-97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l">
              <a:lnSpc>
                <a:spcPts val="4563"/>
              </a:lnSpc>
            </a:pPr>
            <a:r>
              <a:rPr lang="en-US" sz="3259" spc="-9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Purpose of the Environment</a:t>
            </a:r>
          </a:p>
          <a:p>
            <a:pPr marL="703773" lvl="1" indent="-351887" algn="l">
              <a:lnSpc>
                <a:spcPts val="4563"/>
              </a:lnSpc>
              <a:spcBef>
                <a:spcPct val="0"/>
              </a:spcBef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Create an isolated but realistic simulation space</a:t>
            </a:r>
          </a:p>
          <a:p>
            <a:pPr marL="703773" lvl="1" indent="-351887" algn="l">
              <a:lnSpc>
                <a:spcPts val="4563"/>
              </a:lnSpc>
              <a:spcBef>
                <a:spcPct val="0"/>
              </a:spcBef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Train, test, and validate AI-enhanced intrusion detection</a:t>
            </a:r>
          </a:p>
          <a:p>
            <a:pPr marL="703773" lvl="1" indent="-351887" algn="l">
              <a:lnSpc>
                <a:spcPts val="4563"/>
              </a:lnSpc>
              <a:spcBef>
                <a:spcPct val="0"/>
              </a:spcBef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Safely replicate benign and attack traffic scenarios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3468" y="794668"/>
            <a:ext cx="11632410" cy="1532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616"/>
              </a:lnSpc>
              <a:spcBef>
                <a:spcPct val="0"/>
              </a:spcBef>
            </a:pPr>
            <a:r>
              <a:rPr lang="en-US" sz="8297" b="1" spc="-248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PROOF OF CONCEPT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24535"/>
            <a:ext cx="9445576" cy="9837930"/>
          </a:xfrm>
          <a:custGeom>
            <a:avLst/>
            <a:gdLst/>
            <a:ahLst/>
            <a:cxnLst/>
            <a:rect l="l" t="t" r="r" b="b"/>
            <a:pathLst>
              <a:path w="9445576" h="9837930">
                <a:moveTo>
                  <a:pt x="0" y="0"/>
                </a:moveTo>
                <a:lnTo>
                  <a:pt x="9445576" y="0"/>
                </a:lnTo>
                <a:lnTo>
                  <a:pt x="9445576" y="9837930"/>
                </a:lnTo>
                <a:lnTo>
                  <a:pt x="0" y="9837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9559876" y="1287968"/>
            <a:ext cx="9875694" cy="8883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6"/>
              </a:lnSpc>
              <a:spcBef>
                <a:spcPct val="0"/>
              </a:spcBef>
            </a:pPr>
            <a:r>
              <a:rPr lang="en-US" sz="2811" spc="-84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Proof-of-Concept Architecture </a:t>
            </a:r>
          </a:p>
          <a:p>
            <a:pPr marL="607049" lvl="1" indent="-303524" algn="l">
              <a:lnSpc>
                <a:spcPts val="3936"/>
              </a:lnSpc>
              <a:spcBef>
                <a:spcPct val="0"/>
              </a:spcBef>
              <a:buFont typeface="Arial"/>
              <a:buChar char="•"/>
            </a:pPr>
            <a:r>
              <a:rPr lang="en-US" sz="2811" spc="-84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GNS3-Simulated network environment</a:t>
            </a:r>
          </a:p>
          <a:p>
            <a:pPr marL="607049" lvl="1" indent="-303524" algn="l">
              <a:lnSpc>
                <a:spcPts val="3936"/>
              </a:lnSpc>
              <a:spcBef>
                <a:spcPct val="0"/>
              </a:spcBef>
              <a:buFont typeface="Arial"/>
              <a:buChar char="•"/>
            </a:pPr>
            <a:r>
              <a:rPr lang="en-US" sz="2811" spc="-84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AI components from AWS for training &amp; feedback</a:t>
            </a:r>
          </a:p>
          <a:p>
            <a:pPr algn="l">
              <a:lnSpc>
                <a:spcPts val="3936"/>
              </a:lnSpc>
              <a:spcBef>
                <a:spcPct val="0"/>
              </a:spcBef>
            </a:pPr>
            <a:endParaRPr lang="en-US" sz="2811" spc="-84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algn="l">
              <a:lnSpc>
                <a:spcPts val="3936"/>
              </a:lnSpc>
              <a:spcBef>
                <a:spcPct val="0"/>
              </a:spcBef>
            </a:pPr>
            <a:r>
              <a:rPr lang="en-US" sz="2811" spc="-84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Process Flow</a:t>
            </a:r>
          </a:p>
          <a:p>
            <a:pPr marL="607049" lvl="1" indent="-303524" algn="l">
              <a:lnSpc>
                <a:spcPts val="3936"/>
              </a:lnSpc>
              <a:spcBef>
                <a:spcPct val="0"/>
              </a:spcBef>
              <a:buFont typeface="Arial"/>
              <a:buChar char="•"/>
            </a:pPr>
            <a:r>
              <a:rPr lang="en-US" sz="2811" spc="-84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Attacker VM launches simulated threats</a:t>
            </a:r>
          </a:p>
          <a:p>
            <a:pPr marL="607049" lvl="1" indent="-303524" algn="l">
              <a:lnSpc>
                <a:spcPts val="3936"/>
              </a:lnSpc>
              <a:spcBef>
                <a:spcPct val="0"/>
              </a:spcBef>
              <a:buFont typeface="Arial"/>
              <a:buChar char="•"/>
            </a:pPr>
            <a:r>
              <a:rPr lang="en-US" sz="2811" spc="-84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Virtual Router &amp; Switches route traffic to the target</a:t>
            </a:r>
          </a:p>
          <a:p>
            <a:pPr marL="607049" lvl="1" indent="-303524" algn="l">
              <a:lnSpc>
                <a:spcPts val="3936"/>
              </a:lnSpc>
              <a:spcBef>
                <a:spcPct val="0"/>
              </a:spcBef>
              <a:buFont typeface="Arial"/>
              <a:buChar char="•"/>
            </a:pPr>
            <a:r>
              <a:rPr lang="en-US" sz="2811" spc="-84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Suricata IDS captures events + pcaps → uploads to S3 bucket</a:t>
            </a:r>
          </a:p>
          <a:p>
            <a:pPr marL="607049" lvl="1" indent="-303524" algn="l">
              <a:lnSpc>
                <a:spcPts val="3936"/>
              </a:lnSpc>
              <a:spcBef>
                <a:spcPct val="0"/>
              </a:spcBef>
              <a:buFont typeface="Arial"/>
              <a:buChar char="•"/>
            </a:pPr>
            <a:r>
              <a:rPr lang="en-US" sz="2811" spc="-84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Deep Neural Network (AWS)</a:t>
            </a:r>
          </a:p>
          <a:p>
            <a:pPr marL="1214097" lvl="2" indent="-404699" algn="l">
              <a:lnSpc>
                <a:spcPts val="3936"/>
              </a:lnSpc>
              <a:spcBef>
                <a:spcPct val="0"/>
              </a:spcBef>
              <a:buFont typeface="Arial"/>
              <a:buChar char="⚬"/>
            </a:pPr>
            <a:r>
              <a:rPr lang="en-US" sz="2811" spc="-84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Classifies traffic</a:t>
            </a:r>
          </a:p>
          <a:p>
            <a:pPr marL="1214097" lvl="2" indent="-404699" algn="l">
              <a:lnSpc>
                <a:spcPts val="3936"/>
              </a:lnSpc>
              <a:spcBef>
                <a:spcPct val="0"/>
              </a:spcBef>
              <a:buFont typeface="Arial"/>
              <a:buChar char="⚬"/>
            </a:pPr>
            <a:r>
              <a:rPr lang="en-US" sz="2811" spc="-84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Labels attacks</a:t>
            </a:r>
          </a:p>
          <a:p>
            <a:pPr marL="1214097" lvl="2" indent="-404699" algn="l">
              <a:lnSpc>
                <a:spcPts val="3936"/>
              </a:lnSpc>
              <a:spcBef>
                <a:spcPct val="0"/>
              </a:spcBef>
              <a:buFont typeface="Arial"/>
              <a:buChar char="⚬"/>
            </a:pPr>
            <a:r>
              <a:rPr lang="en-US" sz="2811" spc="-84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Triggers rule updates</a:t>
            </a:r>
          </a:p>
          <a:p>
            <a:pPr algn="l">
              <a:lnSpc>
                <a:spcPts val="3936"/>
              </a:lnSpc>
              <a:spcBef>
                <a:spcPct val="0"/>
              </a:spcBef>
            </a:pPr>
            <a:endParaRPr lang="en-US" sz="2811" spc="-84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algn="l">
              <a:lnSpc>
                <a:spcPts val="3936"/>
              </a:lnSpc>
              <a:spcBef>
                <a:spcPct val="0"/>
              </a:spcBef>
            </a:pPr>
            <a:r>
              <a:rPr lang="en-US" sz="2811" spc="-84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User Interaction</a:t>
            </a:r>
          </a:p>
          <a:p>
            <a:pPr marL="607049" lvl="1" indent="-303524" algn="l">
              <a:lnSpc>
                <a:spcPts val="3936"/>
              </a:lnSpc>
              <a:spcBef>
                <a:spcPct val="0"/>
              </a:spcBef>
              <a:buFont typeface="Arial"/>
              <a:buChar char="•"/>
            </a:pPr>
            <a:r>
              <a:rPr lang="en-US" sz="2811" spc="-84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Monitors detections &amp; system performance</a:t>
            </a:r>
          </a:p>
          <a:p>
            <a:pPr marL="607049" lvl="1" indent="-303524" algn="l">
              <a:lnSpc>
                <a:spcPts val="3936"/>
              </a:lnSpc>
              <a:spcBef>
                <a:spcPct val="0"/>
              </a:spcBef>
              <a:buFont typeface="Arial"/>
              <a:buChar char="•"/>
            </a:pPr>
            <a:r>
              <a:rPr lang="en-US" sz="2811" spc="-84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Triggers enhancement scripts via ChatGPT API</a:t>
            </a:r>
          </a:p>
          <a:p>
            <a:pPr marL="607049" lvl="1" indent="-303524" algn="l">
              <a:lnSpc>
                <a:spcPts val="3936"/>
              </a:lnSpc>
              <a:spcBef>
                <a:spcPct val="0"/>
              </a:spcBef>
              <a:buFont typeface="Arial"/>
              <a:buChar char="•"/>
            </a:pPr>
            <a:r>
              <a:rPr lang="en-US" sz="2811" spc="-84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Updates Suricata with new .yaml &amp; .rule files</a:t>
            </a:r>
          </a:p>
          <a:p>
            <a:pPr algn="ctr">
              <a:lnSpc>
                <a:spcPts val="3796"/>
              </a:lnSpc>
              <a:spcBef>
                <a:spcPct val="0"/>
              </a:spcBef>
            </a:pPr>
            <a:endParaRPr lang="en-US" sz="2811" spc="-84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0" y="8326245"/>
            <a:ext cx="1509755" cy="1864110"/>
          </a:xfrm>
          <a:custGeom>
            <a:avLst/>
            <a:gdLst/>
            <a:ahLst/>
            <a:cxnLst/>
            <a:rect l="l" t="t" r="r" b="b"/>
            <a:pathLst>
              <a:path w="1509755" h="1864110">
                <a:moveTo>
                  <a:pt x="0" y="0"/>
                </a:moveTo>
                <a:lnTo>
                  <a:pt x="1509755" y="0"/>
                </a:lnTo>
                <a:lnTo>
                  <a:pt x="1509755" y="1864110"/>
                </a:lnTo>
                <a:lnTo>
                  <a:pt x="0" y="1864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9559876" y="81660"/>
            <a:ext cx="11632410" cy="1236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77"/>
              </a:lnSpc>
              <a:spcBef>
                <a:spcPct val="0"/>
              </a:spcBef>
            </a:pPr>
            <a:r>
              <a:rPr lang="en-US" sz="7197" b="1" spc="-215">
                <a:solidFill>
                  <a:srgbClr val="C4ECFF"/>
                </a:solidFill>
                <a:latin typeface="Garamond Bold"/>
                <a:ea typeface="Garamond Bold"/>
                <a:cs typeface="Garamond Bold"/>
                <a:sym typeface="Garamond Bold"/>
              </a:rPr>
              <a:t>ENVIRONMENT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412204" y="3574093"/>
            <a:ext cx="9525" cy="563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90710"/>
            <a:ext cx="2869942" cy="1883400"/>
            <a:chOff x="0" y="0"/>
            <a:chExt cx="812800" cy="533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27989" cy="537638"/>
            </a:xfrm>
            <a:custGeom>
              <a:avLst/>
              <a:gdLst/>
              <a:ahLst/>
              <a:cxnLst/>
              <a:rect l="l" t="t" r="r" b="b"/>
              <a:pathLst>
                <a:path w="827989" h="537638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0097E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8100" y="41275"/>
              <a:ext cx="736600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1896131" y="1032410"/>
            <a:ext cx="2762077" cy="23484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053104" y="536240"/>
            <a:ext cx="1051734" cy="1051734"/>
          </a:xfrm>
          <a:custGeom>
            <a:avLst/>
            <a:gdLst/>
            <a:ahLst/>
            <a:cxnLst/>
            <a:rect l="l" t="t" r="r" b="b"/>
            <a:pathLst>
              <a:path w="1051734" h="1051734">
                <a:moveTo>
                  <a:pt x="0" y="0"/>
                </a:moveTo>
                <a:lnTo>
                  <a:pt x="1051734" y="0"/>
                </a:lnTo>
                <a:lnTo>
                  <a:pt x="1051734" y="1051734"/>
                </a:lnTo>
                <a:lnTo>
                  <a:pt x="0" y="1051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4658208" y="398770"/>
            <a:ext cx="2338934" cy="1736970"/>
            <a:chOff x="0" y="0"/>
            <a:chExt cx="595667" cy="4423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5667" cy="442362"/>
            </a:xfrm>
            <a:custGeom>
              <a:avLst/>
              <a:gdLst/>
              <a:ahLst/>
              <a:cxnLst/>
              <a:rect l="l" t="t" r="r" b="b"/>
              <a:pathLst>
                <a:path w="595667" h="442362">
                  <a:moveTo>
                    <a:pt x="168811" y="0"/>
                  </a:moveTo>
                  <a:lnTo>
                    <a:pt x="426856" y="0"/>
                  </a:lnTo>
                  <a:cubicBezTo>
                    <a:pt x="520087" y="0"/>
                    <a:pt x="595667" y="75579"/>
                    <a:pt x="595667" y="168811"/>
                  </a:cubicBezTo>
                  <a:lnTo>
                    <a:pt x="595667" y="273551"/>
                  </a:lnTo>
                  <a:cubicBezTo>
                    <a:pt x="595667" y="366782"/>
                    <a:pt x="520087" y="442362"/>
                    <a:pt x="426856" y="442362"/>
                  </a:cubicBezTo>
                  <a:lnTo>
                    <a:pt x="168811" y="442362"/>
                  </a:lnTo>
                  <a:cubicBezTo>
                    <a:pt x="124040" y="442362"/>
                    <a:pt x="81102" y="424576"/>
                    <a:pt x="49444" y="392918"/>
                  </a:cubicBezTo>
                  <a:cubicBezTo>
                    <a:pt x="17785" y="361260"/>
                    <a:pt x="0" y="318322"/>
                    <a:pt x="0" y="273551"/>
                  </a:cubicBezTo>
                  <a:lnTo>
                    <a:pt x="0" y="168811"/>
                  </a:lnTo>
                  <a:cubicBezTo>
                    <a:pt x="0" y="75579"/>
                    <a:pt x="75579" y="0"/>
                    <a:pt x="168811" y="0"/>
                  </a:cubicBezTo>
                  <a:close/>
                </a:path>
              </a:pathLst>
            </a:custGeom>
            <a:solidFill>
              <a:srgbClr val="4F9F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595667" cy="489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104044" y="476736"/>
            <a:ext cx="1353943" cy="1581037"/>
          </a:xfrm>
          <a:custGeom>
            <a:avLst/>
            <a:gdLst/>
            <a:ahLst/>
            <a:cxnLst/>
            <a:rect l="l" t="t" r="r" b="b"/>
            <a:pathLst>
              <a:path w="1353943" h="1581037">
                <a:moveTo>
                  <a:pt x="0" y="0"/>
                </a:moveTo>
                <a:lnTo>
                  <a:pt x="1353942" y="0"/>
                </a:lnTo>
                <a:lnTo>
                  <a:pt x="1353942" y="1581037"/>
                </a:lnTo>
                <a:lnTo>
                  <a:pt x="0" y="15810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2873714" y="2869920"/>
            <a:ext cx="2869532" cy="1434766"/>
            <a:chOff x="0" y="0"/>
            <a:chExt cx="812800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9F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3088337" y="3266729"/>
            <a:ext cx="2528407" cy="638997"/>
          </a:xfrm>
          <a:custGeom>
            <a:avLst/>
            <a:gdLst/>
            <a:ahLst/>
            <a:cxnLst/>
            <a:rect l="l" t="t" r="r" b="b"/>
            <a:pathLst>
              <a:path w="2528407" h="638997">
                <a:moveTo>
                  <a:pt x="0" y="0"/>
                </a:moveTo>
                <a:lnTo>
                  <a:pt x="2528407" y="0"/>
                </a:lnTo>
                <a:lnTo>
                  <a:pt x="2528407" y="638997"/>
                </a:lnTo>
                <a:lnTo>
                  <a:pt x="0" y="6389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10053104" y="8236255"/>
            <a:ext cx="2139812" cy="1643041"/>
            <a:chOff x="0" y="0"/>
            <a:chExt cx="617861" cy="47442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17861" cy="474421"/>
            </a:xfrm>
            <a:custGeom>
              <a:avLst/>
              <a:gdLst/>
              <a:ahLst/>
              <a:cxnLst/>
              <a:rect l="l" t="t" r="r" b="b"/>
              <a:pathLst>
                <a:path w="617861" h="474421">
                  <a:moveTo>
                    <a:pt x="184520" y="0"/>
                  </a:moveTo>
                  <a:lnTo>
                    <a:pt x="433342" y="0"/>
                  </a:lnTo>
                  <a:cubicBezTo>
                    <a:pt x="535249" y="0"/>
                    <a:pt x="617861" y="82612"/>
                    <a:pt x="617861" y="184520"/>
                  </a:cubicBezTo>
                  <a:lnTo>
                    <a:pt x="617861" y="289901"/>
                  </a:lnTo>
                  <a:cubicBezTo>
                    <a:pt x="617861" y="391809"/>
                    <a:pt x="535249" y="474421"/>
                    <a:pt x="433342" y="474421"/>
                  </a:cubicBezTo>
                  <a:lnTo>
                    <a:pt x="184520" y="474421"/>
                  </a:lnTo>
                  <a:cubicBezTo>
                    <a:pt x="82612" y="474421"/>
                    <a:pt x="0" y="391809"/>
                    <a:pt x="0" y="289901"/>
                  </a:cubicBezTo>
                  <a:lnTo>
                    <a:pt x="0" y="184520"/>
                  </a:lnTo>
                  <a:cubicBezTo>
                    <a:pt x="0" y="82612"/>
                    <a:pt x="82612" y="0"/>
                    <a:pt x="184520" y="0"/>
                  </a:cubicBezTo>
                  <a:close/>
                </a:path>
              </a:pathLst>
            </a:custGeom>
            <a:solidFill>
              <a:srgbClr val="4F9F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617861" cy="5220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0293862" y="8435161"/>
            <a:ext cx="1658296" cy="1245230"/>
          </a:xfrm>
          <a:custGeom>
            <a:avLst/>
            <a:gdLst/>
            <a:ahLst/>
            <a:cxnLst/>
            <a:rect l="l" t="t" r="r" b="b"/>
            <a:pathLst>
              <a:path w="1658296" h="1245230">
                <a:moveTo>
                  <a:pt x="0" y="0"/>
                </a:moveTo>
                <a:lnTo>
                  <a:pt x="1658296" y="0"/>
                </a:lnTo>
                <a:lnTo>
                  <a:pt x="1658296" y="1245229"/>
                </a:lnTo>
                <a:lnTo>
                  <a:pt x="0" y="12452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15210417" y="8236255"/>
            <a:ext cx="2048883" cy="1643041"/>
            <a:chOff x="0" y="0"/>
            <a:chExt cx="586324" cy="47018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86324" cy="470185"/>
            </a:xfrm>
            <a:custGeom>
              <a:avLst/>
              <a:gdLst/>
              <a:ahLst/>
              <a:cxnLst/>
              <a:rect l="l" t="t" r="r" b="b"/>
              <a:pathLst>
                <a:path w="586324" h="470185">
                  <a:moveTo>
                    <a:pt x="192709" y="0"/>
                  </a:moveTo>
                  <a:lnTo>
                    <a:pt x="393615" y="0"/>
                  </a:lnTo>
                  <a:cubicBezTo>
                    <a:pt x="444725" y="0"/>
                    <a:pt x="493741" y="20303"/>
                    <a:pt x="529881" y="56443"/>
                  </a:cubicBezTo>
                  <a:cubicBezTo>
                    <a:pt x="566021" y="92583"/>
                    <a:pt x="586324" y="141599"/>
                    <a:pt x="586324" y="192709"/>
                  </a:cubicBezTo>
                  <a:lnTo>
                    <a:pt x="586324" y="277476"/>
                  </a:lnTo>
                  <a:cubicBezTo>
                    <a:pt x="586324" y="328586"/>
                    <a:pt x="566021" y="377602"/>
                    <a:pt x="529881" y="413742"/>
                  </a:cubicBezTo>
                  <a:cubicBezTo>
                    <a:pt x="493741" y="449882"/>
                    <a:pt x="444725" y="470185"/>
                    <a:pt x="393615" y="470185"/>
                  </a:cubicBezTo>
                  <a:lnTo>
                    <a:pt x="192709" y="470185"/>
                  </a:lnTo>
                  <a:cubicBezTo>
                    <a:pt x="141599" y="470185"/>
                    <a:pt x="92583" y="449882"/>
                    <a:pt x="56443" y="413742"/>
                  </a:cubicBezTo>
                  <a:cubicBezTo>
                    <a:pt x="20303" y="377602"/>
                    <a:pt x="0" y="328586"/>
                    <a:pt x="0" y="277476"/>
                  </a:cubicBezTo>
                  <a:lnTo>
                    <a:pt x="0" y="192709"/>
                  </a:lnTo>
                  <a:cubicBezTo>
                    <a:pt x="0" y="141599"/>
                    <a:pt x="20303" y="92583"/>
                    <a:pt x="56443" y="56443"/>
                  </a:cubicBezTo>
                  <a:cubicBezTo>
                    <a:pt x="92583" y="20303"/>
                    <a:pt x="141599" y="0"/>
                    <a:pt x="192709" y="0"/>
                  </a:cubicBezTo>
                  <a:close/>
                </a:path>
              </a:pathLst>
            </a:custGeom>
            <a:solidFill>
              <a:srgbClr val="4F9F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586324" cy="5178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5400291" y="8367122"/>
            <a:ext cx="1669135" cy="1381307"/>
          </a:xfrm>
          <a:custGeom>
            <a:avLst/>
            <a:gdLst/>
            <a:ahLst/>
            <a:cxnLst/>
            <a:rect l="l" t="t" r="r" b="b"/>
            <a:pathLst>
              <a:path w="1669135" h="1381307">
                <a:moveTo>
                  <a:pt x="0" y="0"/>
                </a:moveTo>
                <a:lnTo>
                  <a:pt x="1669135" y="0"/>
                </a:lnTo>
                <a:lnTo>
                  <a:pt x="1669135" y="1381307"/>
                </a:lnTo>
                <a:lnTo>
                  <a:pt x="0" y="13813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545876" y="1869040"/>
            <a:ext cx="11718238" cy="8768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0706" lvl="1" indent="-360353" algn="l">
              <a:lnSpc>
                <a:spcPts val="6676"/>
              </a:lnSpc>
              <a:buFont typeface="Arial"/>
              <a:buChar char="•"/>
            </a:pPr>
            <a:r>
              <a:rPr lang="en-US" sz="3338" b="1" spc="-33">
                <a:solidFill>
                  <a:srgbClr val="FFFFFF"/>
                </a:solidFill>
                <a:latin typeface="Garamond Bold"/>
                <a:ea typeface="Garamond Bold"/>
                <a:cs typeface="Garamond Bold"/>
                <a:sym typeface="Garamond Bold"/>
              </a:rPr>
              <a:t>Monitors </a:t>
            </a:r>
            <a:r>
              <a:rPr lang="en-US" sz="3338" spc="-33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network/system activity</a:t>
            </a:r>
          </a:p>
          <a:p>
            <a:pPr marL="720706" lvl="1" indent="-360353" algn="l">
              <a:lnSpc>
                <a:spcPts val="6676"/>
              </a:lnSpc>
              <a:buFont typeface="Arial"/>
              <a:buChar char="•"/>
            </a:pPr>
            <a:r>
              <a:rPr lang="en-US" sz="3338" b="1" spc="-33">
                <a:solidFill>
                  <a:srgbClr val="FFFFFF"/>
                </a:solidFill>
                <a:latin typeface="Garamond Bold"/>
                <a:ea typeface="Garamond Bold"/>
                <a:cs typeface="Garamond Bold"/>
                <a:sym typeface="Garamond Bold"/>
              </a:rPr>
              <a:t>Detection Types</a:t>
            </a:r>
            <a:r>
              <a:rPr lang="en-US" sz="3338" spc="-33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:</a:t>
            </a:r>
          </a:p>
          <a:p>
            <a:pPr marL="1441411" lvl="2" indent="-480470" algn="l">
              <a:lnSpc>
                <a:spcPts val="6676"/>
              </a:lnSpc>
              <a:buFont typeface="Arial"/>
              <a:buChar char="⚬"/>
            </a:pPr>
            <a:r>
              <a:rPr lang="en-US" sz="3338" b="1" spc="-33">
                <a:solidFill>
                  <a:srgbClr val="FFFFFF"/>
                </a:solidFill>
                <a:latin typeface="Garamond Bold"/>
                <a:ea typeface="Garamond Bold"/>
                <a:cs typeface="Garamond Bold"/>
                <a:sym typeface="Garamond Bold"/>
              </a:rPr>
              <a:t>Signature-based</a:t>
            </a:r>
            <a:r>
              <a:rPr lang="en-US" sz="3338" spc="-33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: Matches known threat patterns</a:t>
            </a:r>
          </a:p>
          <a:p>
            <a:pPr marL="1441411" lvl="2" indent="-480470" algn="l">
              <a:lnSpc>
                <a:spcPts val="6676"/>
              </a:lnSpc>
              <a:buFont typeface="Arial"/>
              <a:buChar char="⚬"/>
            </a:pPr>
            <a:r>
              <a:rPr lang="en-US" sz="3338" b="1" spc="-33">
                <a:solidFill>
                  <a:srgbClr val="FFFFFF"/>
                </a:solidFill>
                <a:latin typeface="Garamond Bold"/>
                <a:ea typeface="Garamond Bold"/>
                <a:cs typeface="Garamond Bold"/>
                <a:sym typeface="Garamond Bold"/>
              </a:rPr>
              <a:t>Anomaly-based</a:t>
            </a:r>
            <a:r>
              <a:rPr lang="en-US" sz="3338" spc="-33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: Flags unusual behavior</a:t>
            </a:r>
          </a:p>
          <a:p>
            <a:pPr marL="720706" lvl="1" indent="-360353" algn="l">
              <a:lnSpc>
                <a:spcPts val="6676"/>
              </a:lnSpc>
              <a:buFont typeface="Arial"/>
              <a:buChar char="•"/>
            </a:pPr>
            <a:r>
              <a:rPr lang="en-US" sz="3338" b="1" spc="-33">
                <a:solidFill>
                  <a:srgbClr val="FFFFFF"/>
                </a:solidFill>
                <a:latin typeface="Garamond Bold"/>
                <a:ea typeface="Garamond Bold"/>
                <a:cs typeface="Garamond Bold"/>
                <a:sym typeface="Garamond Bold"/>
              </a:rPr>
              <a:t>Alerts admins</a:t>
            </a:r>
            <a:r>
              <a:rPr lang="en-US" sz="3338" spc="-33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when suspicious activity is found</a:t>
            </a:r>
          </a:p>
          <a:p>
            <a:pPr marL="720706" lvl="1" indent="-360353" algn="l">
              <a:lnSpc>
                <a:spcPts val="6676"/>
              </a:lnSpc>
              <a:buFont typeface="Arial"/>
              <a:buChar char="•"/>
            </a:pPr>
            <a:r>
              <a:rPr lang="en-US" sz="3338" b="1" spc="-33">
                <a:solidFill>
                  <a:srgbClr val="FFFFFF"/>
                </a:solidFill>
                <a:latin typeface="Garamond Bold"/>
                <a:ea typeface="Garamond Bold"/>
                <a:cs typeface="Garamond Bold"/>
                <a:sym typeface="Garamond Bold"/>
              </a:rPr>
              <a:t>Proactive layer</a:t>
            </a:r>
            <a:r>
              <a:rPr lang="en-US" sz="3338" spc="-33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against cyber threats</a:t>
            </a:r>
          </a:p>
          <a:p>
            <a:pPr marL="720706" lvl="1" indent="-360353" algn="l">
              <a:lnSpc>
                <a:spcPts val="6676"/>
              </a:lnSpc>
              <a:buFont typeface="Arial"/>
              <a:buChar char="•"/>
            </a:pPr>
            <a:r>
              <a:rPr lang="en-US" sz="3338" b="1" spc="-33">
                <a:solidFill>
                  <a:srgbClr val="FFFFFF"/>
                </a:solidFill>
                <a:latin typeface="Garamond Bold"/>
                <a:ea typeface="Garamond Bold"/>
                <a:cs typeface="Garamond Bold"/>
                <a:sym typeface="Garamond Bold"/>
              </a:rPr>
              <a:t>IDS Types</a:t>
            </a:r>
            <a:r>
              <a:rPr lang="en-US" sz="3338" spc="-33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:</a:t>
            </a:r>
          </a:p>
          <a:p>
            <a:pPr marL="1441411" lvl="2" indent="-480470" algn="l">
              <a:lnSpc>
                <a:spcPts val="6676"/>
              </a:lnSpc>
              <a:buFont typeface="Arial"/>
              <a:buChar char="⚬"/>
            </a:pPr>
            <a:r>
              <a:rPr lang="en-US" sz="3338" b="1" spc="-33">
                <a:solidFill>
                  <a:srgbClr val="FFFFFF"/>
                </a:solidFill>
                <a:latin typeface="Garamond Bold"/>
                <a:ea typeface="Garamond Bold"/>
                <a:cs typeface="Garamond Bold"/>
                <a:sym typeface="Garamond Bold"/>
              </a:rPr>
              <a:t>NIDS</a:t>
            </a:r>
            <a:r>
              <a:rPr lang="en-US" sz="3338" spc="-33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: Network-level monitoring</a:t>
            </a:r>
          </a:p>
          <a:p>
            <a:pPr marL="1441411" lvl="2" indent="-480470" algn="l">
              <a:lnSpc>
                <a:spcPts val="6676"/>
              </a:lnSpc>
              <a:buFont typeface="Arial"/>
              <a:buChar char="⚬"/>
            </a:pPr>
            <a:r>
              <a:rPr lang="en-US" sz="3338" b="1" spc="-33">
                <a:solidFill>
                  <a:srgbClr val="FFFFFF"/>
                </a:solidFill>
                <a:latin typeface="Garamond Bold"/>
                <a:ea typeface="Garamond Bold"/>
                <a:cs typeface="Garamond Bold"/>
                <a:sym typeface="Garamond Bold"/>
              </a:rPr>
              <a:t>HIDS</a:t>
            </a:r>
            <a:r>
              <a:rPr lang="en-US" sz="3338" spc="-33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: Host-level monitoring</a:t>
            </a:r>
          </a:p>
          <a:p>
            <a:pPr algn="l">
              <a:lnSpc>
                <a:spcPts val="5811"/>
              </a:lnSpc>
            </a:pPr>
            <a:endParaRPr lang="en-US" sz="3338" spc="-33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algn="l">
              <a:lnSpc>
                <a:spcPts val="2981"/>
              </a:lnSpc>
              <a:spcBef>
                <a:spcPct val="0"/>
              </a:spcBef>
            </a:pPr>
            <a:endParaRPr lang="en-US" sz="3338" spc="-33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13470090" y="5141344"/>
            <a:ext cx="1740326" cy="1955228"/>
            <a:chOff x="0" y="0"/>
            <a:chExt cx="458358" cy="51495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58358" cy="514957"/>
            </a:xfrm>
            <a:custGeom>
              <a:avLst/>
              <a:gdLst/>
              <a:ahLst/>
              <a:cxnLst/>
              <a:rect l="l" t="t" r="r" b="b"/>
              <a:pathLst>
                <a:path w="458358" h="514957">
                  <a:moveTo>
                    <a:pt x="226876" y="0"/>
                  </a:moveTo>
                  <a:lnTo>
                    <a:pt x="231482" y="0"/>
                  </a:lnTo>
                  <a:cubicBezTo>
                    <a:pt x="291653" y="0"/>
                    <a:pt x="349360" y="23903"/>
                    <a:pt x="391907" y="66450"/>
                  </a:cubicBezTo>
                  <a:cubicBezTo>
                    <a:pt x="434455" y="108998"/>
                    <a:pt x="458358" y="166705"/>
                    <a:pt x="458358" y="226876"/>
                  </a:cubicBezTo>
                  <a:lnTo>
                    <a:pt x="458358" y="288081"/>
                  </a:lnTo>
                  <a:cubicBezTo>
                    <a:pt x="458358" y="348253"/>
                    <a:pt x="434455" y="405959"/>
                    <a:pt x="391907" y="448507"/>
                  </a:cubicBezTo>
                  <a:cubicBezTo>
                    <a:pt x="349360" y="491054"/>
                    <a:pt x="291653" y="514957"/>
                    <a:pt x="231482" y="514957"/>
                  </a:cubicBezTo>
                  <a:lnTo>
                    <a:pt x="226876" y="514957"/>
                  </a:lnTo>
                  <a:cubicBezTo>
                    <a:pt x="166705" y="514957"/>
                    <a:pt x="108998" y="491054"/>
                    <a:pt x="66450" y="448507"/>
                  </a:cubicBezTo>
                  <a:cubicBezTo>
                    <a:pt x="23903" y="405959"/>
                    <a:pt x="0" y="348253"/>
                    <a:pt x="0" y="288081"/>
                  </a:cubicBezTo>
                  <a:lnTo>
                    <a:pt x="0" y="226876"/>
                  </a:lnTo>
                  <a:cubicBezTo>
                    <a:pt x="0" y="166705"/>
                    <a:pt x="23903" y="108998"/>
                    <a:pt x="66450" y="66450"/>
                  </a:cubicBezTo>
                  <a:cubicBezTo>
                    <a:pt x="108998" y="23903"/>
                    <a:pt x="166705" y="0"/>
                    <a:pt x="226876" y="0"/>
                  </a:cubicBezTo>
                  <a:close/>
                </a:path>
              </a:pathLst>
            </a:custGeom>
            <a:solidFill>
              <a:srgbClr val="4F9F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458358" cy="562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3742448" y="5481230"/>
            <a:ext cx="1361595" cy="1361595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9" name="AutoShape 29"/>
          <p:cNvSpPr/>
          <p:nvPr/>
        </p:nvSpPr>
        <p:spPr>
          <a:xfrm flipH="1">
            <a:off x="14308480" y="2135740"/>
            <a:ext cx="1519195" cy="73418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" name="AutoShape 30"/>
          <p:cNvSpPr/>
          <p:nvPr/>
        </p:nvSpPr>
        <p:spPr>
          <a:xfrm>
            <a:off x="14308480" y="4304685"/>
            <a:ext cx="31774" cy="83665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" name="AutoShape 31"/>
          <p:cNvSpPr/>
          <p:nvPr/>
        </p:nvSpPr>
        <p:spPr>
          <a:xfrm flipH="1">
            <a:off x="11123010" y="7096572"/>
            <a:ext cx="3217243" cy="113968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" name="AutoShape 32"/>
          <p:cNvSpPr/>
          <p:nvPr/>
        </p:nvSpPr>
        <p:spPr>
          <a:xfrm>
            <a:off x="14340254" y="7096572"/>
            <a:ext cx="1894605" cy="113968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" name="TextBox 33"/>
          <p:cNvSpPr txBox="1"/>
          <p:nvPr/>
        </p:nvSpPr>
        <p:spPr>
          <a:xfrm>
            <a:off x="-330405" y="791061"/>
            <a:ext cx="9935834" cy="877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70"/>
              </a:lnSpc>
            </a:pPr>
            <a:r>
              <a:rPr lang="en-US" sz="7855" b="1" spc="-235">
                <a:solidFill>
                  <a:srgbClr val="C4ECFF"/>
                </a:solidFill>
                <a:latin typeface="Garamond Bold"/>
                <a:ea typeface="Garamond Bold"/>
                <a:cs typeface="Garamond Bold"/>
                <a:sym typeface="Garamond Bold"/>
              </a:rPr>
              <a:t>WHAT IS AN IDS?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5708915" y="4459477"/>
            <a:ext cx="1549598" cy="871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84"/>
              </a:lnSpc>
              <a:spcBef>
                <a:spcPct val="0"/>
              </a:spcBef>
            </a:pPr>
            <a:r>
              <a:rPr lang="en-US" sz="5060" b="1" spc="-151">
                <a:solidFill>
                  <a:srgbClr val="C4ECFF"/>
                </a:solidFill>
                <a:latin typeface="Garamond Bold"/>
                <a:ea typeface="Garamond Bold"/>
                <a:cs typeface="Garamond Bold"/>
                <a:sym typeface="Garamond Bold"/>
              </a:rPr>
              <a:t>NIDS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873714" y="8530437"/>
            <a:ext cx="1564184" cy="871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89"/>
              </a:lnSpc>
              <a:spcBef>
                <a:spcPct val="0"/>
              </a:spcBef>
            </a:pPr>
            <a:r>
              <a:rPr lang="en-US" sz="5063" b="1" spc="-151">
                <a:solidFill>
                  <a:srgbClr val="C4ECFF"/>
                </a:solidFill>
                <a:latin typeface="Garamond Bold"/>
                <a:ea typeface="Garamond Bold"/>
                <a:cs typeface="Garamond Bold"/>
                <a:sym typeface="Garamond Bold"/>
              </a:rPr>
              <a:t>HIDS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100000">
            <a:off x="18025774" y="5363035"/>
            <a:ext cx="5457879" cy="6907316"/>
          </a:xfrm>
          <a:custGeom>
            <a:avLst/>
            <a:gdLst/>
            <a:ahLst/>
            <a:cxnLst/>
            <a:rect l="l" t="t" r="r" b="b"/>
            <a:pathLst>
              <a:path w="5457879" h="6907316">
                <a:moveTo>
                  <a:pt x="0" y="0"/>
                </a:moveTo>
                <a:lnTo>
                  <a:pt x="5457879" y="0"/>
                </a:lnTo>
                <a:lnTo>
                  <a:pt x="5457879" y="6907316"/>
                </a:lnTo>
                <a:lnTo>
                  <a:pt x="0" y="69073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5278640"/>
            <a:ext cx="3927308" cy="4849089"/>
          </a:xfrm>
          <a:custGeom>
            <a:avLst/>
            <a:gdLst/>
            <a:ahLst/>
            <a:cxnLst/>
            <a:rect l="l" t="t" r="r" b="b"/>
            <a:pathLst>
              <a:path w="3927308" h="4849089">
                <a:moveTo>
                  <a:pt x="0" y="0"/>
                </a:moveTo>
                <a:lnTo>
                  <a:pt x="3927308" y="0"/>
                </a:lnTo>
                <a:lnTo>
                  <a:pt x="3927308" y="4849089"/>
                </a:lnTo>
                <a:lnTo>
                  <a:pt x="0" y="4849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-468017" y="677551"/>
            <a:ext cx="9935834" cy="924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0"/>
              </a:lnSpc>
            </a:pPr>
            <a:r>
              <a:rPr lang="en-US" sz="8355" b="1" spc="-250">
                <a:solidFill>
                  <a:srgbClr val="C4ECFF"/>
                </a:solidFill>
                <a:latin typeface="Garamond Bold"/>
                <a:ea typeface="Garamond Bold"/>
                <a:cs typeface="Garamond Bold"/>
                <a:sym typeface="Garamond Bold"/>
              </a:rPr>
              <a:t>OUR DATASET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63654" y="1896115"/>
            <a:ext cx="9056096" cy="6529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1217" lvl="1" indent="-420608" algn="l">
              <a:lnSpc>
                <a:spcPts val="5883"/>
              </a:lnSpc>
              <a:buFont typeface="Arial"/>
              <a:buChar char="•"/>
            </a:pPr>
            <a:r>
              <a:rPr lang="en-US" sz="3896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Created by Canadian Institute of Cybersecurity (CIC)</a:t>
            </a:r>
          </a:p>
          <a:p>
            <a:pPr marL="841217" lvl="1" indent="-420608" algn="l">
              <a:lnSpc>
                <a:spcPts val="5883"/>
              </a:lnSpc>
              <a:buFont typeface="Arial"/>
              <a:buChar char="•"/>
            </a:pPr>
            <a:r>
              <a:rPr lang="en-US" sz="3896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Emulates real-world traffic: email, browsing, file transfer</a:t>
            </a:r>
          </a:p>
          <a:p>
            <a:pPr marL="841217" lvl="1" indent="-420608" algn="l">
              <a:lnSpc>
                <a:spcPts val="5883"/>
              </a:lnSpc>
              <a:buFont typeface="Arial"/>
              <a:buChar char="•"/>
            </a:pPr>
            <a:r>
              <a:rPr lang="en-US" sz="3896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Includes 14 Attack types + benign traffic </a:t>
            </a:r>
          </a:p>
          <a:p>
            <a:pPr marL="841217" lvl="1" indent="-420608" algn="l">
              <a:lnSpc>
                <a:spcPts val="5883"/>
              </a:lnSpc>
              <a:buFont typeface="Arial"/>
              <a:buChar char="•"/>
            </a:pPr>
            <a:r>
              <a:rPr lang="en-US" sz="3896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Flows were captured via tcpdump</a:t>
            </a:r>
          </a:p>
          <a:p>
            <a:pPr marL="841217" lvl="1" indent="-420608" algn="l">
              <a:lnSpc>
                <a:spcPts val="5883"/>
              </a:lnSpc>
              <a:buFont typeface="Arial"/>
              <a:buChar char="•"/>
            </a:pPr>
            <a:r>
              <a:rPr lang="en-US" sz="3896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Ideal for ML model training due to attack realism</a:t>
            </a:r>
          </a:p>
          <a:p>
            <a:pPr algn="l">
              <a:lnSpc>
                <a:spcPts val="4642"/>
              </a:lnSpc>
            </a:pPr>
            <a:endParaRPr lang="en-US" sz="3896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1540405" y="1979284"/>
            <a:ext cx="5718895" cy="5604058"/>
          </a:xfrm>
          <a:custGeom>
            <a:avLst/>
            <a:gdLst/>
            <a:ahLst/>
            <a:cxnLst/>
            <a:rect l="l" t="t" r="r" b="b"/>
            <a:pathLst>
              <a:path w="5718895" h="5604058">
                <a:moveTo>
                  <a:pt x="0" y="0"/>
                </a:moveTo>
                <a:lnTo>
                  <a:pt x="5718895" y="0"/>
                </a:lnTo>
                <a:lnTo>
                  <a:pt x="5718895" y="5604058"/>
                </a:lnTo>
                <a:lnTo>
                  <a:pt x="0" y="56040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992</Words>
  <Application>Microsoft Office PowerPoint</Application>
  <PresentationFormat>Custom</PresentationFormat>
  <Paragraphs>207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Garamond Bold</vt:lpstr>
      <vt:lpstr>Helvetica World</vt:lpstr>
      <vt:lpstr>Calibri</vt:lpstr>
      <vt:lpstr>Garamond</vt:lpstr>
      <vt:lpstr>Canva Sans Bold</vt:lpstr>
      <vt:lpstr>Helvetica World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Threat Detection and Response</dc:title>
  <cp:lastModifiedBy>Alex William Lappin</cp:lastModifiedBy>
  <cp:revision>2</cp:revision>
  <dcterms:created xsi:type="dcterms:W3CDTF">2006-08-16T00:00:00Z</dcterms:created>
  <dcterms:modified xsi:type="dcterms:W3CDTF">2025-04-24T11:44:16Z</dcterms:modified>
  <dc:identifier>DAGlYaDDk8U</dc:identifier>
</cp:coreProperties>
</file>